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0" r:id="rId4"/>
  </p:sldMasterIdLst>
  <p:notesMasterIdLst>
    <p:notesMasterId r:id="rId21"/>
  </p:notesMasterIdLst>
  <p:handoutMasterIdLst>
    <p:handoutMasterId r:id="rId22"/>
  </p:handoutMasterIdLst>
  <p:sldIdLst>
    <p:sldId id="661" r:id="rId5"/>
    <p:sldId id="980" r:id="rId6"/>
    <p:sldId id="967" r:id="rId7"/>
    <p:sldId id="982" r:id="rId8"/>
    <p:sldId id="983" r:id="rId9"/>
    <p:sldId id="995" r:id="rId10"/>
    <p:sldId id="985" r:id="rId11"/>
    <p:sldId id="997" r:id="rId12"/>
    <p:sldId id="984" r:id="rId13"/>
    <p:sldId id="986" r:id="rId14"/>
    <p:sldId id="993" r:id="rId15"/>
    <p:sldId id="994" r:id="rId16"/>
    <p:sldId id="987" r:id="rId17"/>
    <p:sldId id="988" r:id="rId18"/>
    <p:sldId id="989" r:id="rId19"/>
    <p:sldId id="898" r:id="rId20"/>
  </p:sldIdLst>
  <p:sldSz cx="12192000" cy="6858000"/>
  <p:notesSz cx="6797675" cy="9928225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2818FC"/>
    <a:srgbClr val="FFFF99"/>
    <a:srgbClr val="1E1AB0"/>
    <a:srgbClr val="15127C"/>
    <a:srgbClr val="0E02B0"/>
    <a:srgbClr val="1103C9"/>
    <a:srgbClr val="4920F8"/>
    <a:srgbClr val="FFFF00"/>
    <a:srgbClr val="7F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35758FB7-9AC5-4552-8A53-C91805E547FA}" styleName="테마 스타일 1 - 강조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DBED569-4797-4DF1-A0F4-6AAB3CD982D8}" styleName="밝은 스타일 3 - 강조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FABFCF23-3B69-468F-B69F-88F6DE6A72F2}" styleName="보통 스타일 1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22838BEF-8BB2-4498-84A7-C5851F593DF1}" styleName="보통 스타일 4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E8B1032C-EA38-4F05-BA0D-38AFFFC7BED3}" styleName="밝은 스타일 3 - 강조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240" autoAdjust="0"/>
    <p:restoredTop sz="81304" autoAdjust="0"/>
  </p:normalViewPr>
  <p:slideViewPr>
    <p:cSldViewPr snapToGrid="0">
      <p:cViewPr varScale="1">
        <p:scale>
          <a:sx n="67" d="100"/>
          <a:sy n="67" d="100"/>
        </p:scale>
        <p:origin x="1122" y="7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37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3127"/>
        <p:guide pos="2141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946275" cy="49675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49863" y="1"/>
            <a:ext cx="2946275" cy="49675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20860F-028A-4283-AF5A-F8B1DC8125AD}" type="datetimeFigureOut">
              <a:rPr lang="ko-KR" altLang="en-US" smtClean="0"/>
              <a:pPr/>
              <a:t>2025-03-06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1" y="9429779"/>
            <a:ext cx="2946275" cy="49675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49863" y="9429779"/>
            <a:ext cx="2946275" cy="49675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E82619-EE40-4E47-8ED1-6ED5EE39678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92525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2T01:34:39.46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16457 760 5919 0 0,'5'-5'-1568'0'0,"11"-1"-512"0"0,13 4 1728 0 0,1 9 288 0 0,-9 2-64 0 0,-8 0 128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411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411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3A634951-330F-4AD3-B740-BDDB3FC2B95C}" type="datetimeFigureOut">
              <a:rPr lang="ko-KR" altLang="en-US" smtClean="0"/>
              <a:pPr/>
              <a:t>2025-03-06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</p:spPr>
        <p:txBody>
          <a:bodyPr vert="horz" lIns="93177" tIns="46589" rIns="93177" bIns="46589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6411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6411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057EB60B-71C3-4909-85FD-B5E98959BFC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93067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7EB60B-71C3-4909-85FD-B5E98959BFC9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93322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7EB60B-71C3-4909-85FD-B5E98959BFC9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10377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7EB60B-71C3-4909-85FD-B5E98959BFC9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56079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7EB60B-71C3-4909-85FD-B5E98959BFC9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32733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7EB60B-71C3-4909-85FD-B5E98959BFC9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87494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7EB60B-71C3-4909-85FD-B5E98959BFC9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18472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7EB60B-71C3-4909-85FD-B5E98959BFC9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59181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7EB60B-71C3-4909-85FD-B5E98959BFC9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76536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7EB60B-71C3-4909-85FD-B5E98959BFC9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3391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7EB60B-71C3-4909-85FD-B5E98959BFC9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36076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="0" dirty="0"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7EB60B-71C3-4909-85FD-B5E98959BFC9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29079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pPr marL="685800" lvl="1" indent="-228600">
              <a:buAutoNum type="arabicPeriod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7EB60B-71C3-4909-85FD-B5E98959BFC9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23064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7EB60B-71C3-4909-85FD-B5E98959BFC9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47685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7EB60B-71C3-4909-85FD-B5E98959BFC9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76188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7EB60B-71C3-4909-85FD-B5E98959BFC9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49719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10.jpeg"/><Relationship Id="rId7" Type="http://schemas.openxmlformats.org/officeDocument/2006/relationships/image" Target="../media/image3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png"/><Relationship Id="rId9" Type="http://schemas.openxmlformats.org/officeDocument/2006/relationships/image" Target="../media/image15.png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10.jpeg"/><Relationship Id="rId7" Type="http://schemas.openxmlformats.org/officeDocument/2006/relationships/image" Target="../media/image3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png"/><Relationship Id="rId9" Type="http://schemas.openxmlformats.org/officeDocument/2006/relationships/image" Target="../media/image15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FED90-7364-4FDE-8BAE-ADE34AC1B1DA}" type="datetimeFigureOut">
              <a:rPr lang="ko-KR" altLang="en-US" smtClean="0"/>
              <a:pPr/>
              <a:t>2025-03-06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D6841-3795-4D3F-91F1-E3A2CEAB4A7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263352" y="221"/>
            <a:ext cx="72008" cy="546127"/>
          </a:xfrm>
          <a:prstGeom prst="rect">
            <a:avLst/>
          </a:prstGeom>
          <a:solidFill>
            <a:srgbClr val="1512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0" name="직사각형 9"/>
          <p:cNvSpPr/>
          <p:nvPr/>
        </p:nvSpPr>
        <p:spPr>
          <a:xfrm>
            <a:off x="646451" y="221"/>
            <a:ext cx="11545549" cy="546127"/>
          </a:xfrm>
          <a:prstGeom prst="rect">
            <a:avLst/>
          </a:prstGeom>
          <a:solidFill>
            <a:srgbClr val="1512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8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텍스트 개체 틀 2"/>
          <p:cNvSpPr>
            <a:spLocks noGrp="1"/>
          </p:cNvSpPr>
          <p:nvPr>
            <p:ph type="body" idx="1"/>
          </p:nvPr>
        </p:nvSpPr>
        <p:spPr>
          <a:xfrm>
            <a:off x="719403" y="0"/>
            <a:ext cx="11472597" cy="5486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14" name="타원 13"/>
          <p:cNvSpPr/>
          <p:nvPr/>
        </p:nvSpPr>
        <p:spPr>
          <a:xfrm>
            <a:off x="11604758" y="6453336"/>
            <a:ext cx="480053" cy="36004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5" name="슬라이드 번호 개체 틀 5"/>
          <p:cNvSpPr>
            <a:spLocks noGrp="1"/>
          </p:cNvSpPr>
          <p:nvPr/>
        </p:nvSpPr>
        <p:spPr>
          <a:xfrm>
            <a:off x="11557981" y="6524625"/>
            <a:ext cx="586691" cy="242974"/>
          </a:xfrm>
          <a:prstGeom prst="rect">
            <a:avLst/>
          </a:prstGeom>
        </p:spPr>
        <p:txBody>
          <a:bodyPr anchor="ctr" anchorCtr="1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01F53E-A65F-487F-8F8F-D40F9C63F15F}" type="slidenum">
              <a:rPr lang="ko-KR" altLang="en-US" sz="1100">
                <a:solidFill>
                  <a:prstClr val="black">
                    <a:lumMod val="75000"/>
                    <a:lumOff val="25000"/>
                  </a:prstClr>
                </a:solidFill>
                <a:latin typeface="Arial Black" pitchFamily="34" charset="0"/>
                <a:ea typeface="HY헤드라인M" pitchFamily="18" charset="-127"/>
              </a:rPr>
              <a:pPr/>
              <a:t>‹#›</a:t>
            </a:fld>
            <a:endParaRPr lang="ko-KR" altLang="en-US" sz="1400">
              <a:solidFill>
                <a:prstClr val="black">
                  <a:lumMod val="75000"/>
                  <a:lumOff val="25000"/>
                </a:prstClr>
              </a:solidFill>
              <a:latin typeface="Arial Black" pitchFamily="34" charset="0"/>
              <a:ea typeface="HY헤드라인M" pitchFamily="18" charset="-127"/>
            </a:endParaRPr>
          </a:p>
        </p:txBody>
      </p:sp>
      <p:sp>
        <p:nvSpPr>
          <p:cNvPr id="2" name="사각형: 잘린 위쪽 모서리 1">
            <a:extLst>
              <a:ext uri="{FF2B5EF4-FFF2-40B4-BE49-F238E27FC236}">
                <a16:creationId xmlns:a16="http://schemas.microsoft.com/office/drawing/2014/main" id="{889C7EAC-EBCE-39B6-5290-495B6DCE13DE}"/>
              </a:ext>
            </a:extLst>
          </p:cNvPr>
          <p:cNvSpPr/>
          <p:nvPr userDrawn="1"/>
        </p:nvSpPr>
        <p:spPr>
          <a:xfrm>
            <a:off x="4151784" y="6767599"/>
            <a:ext cx="3960440" cy="90180"/>
          </a:xfrm>
          <a:prstGeom prst="snip2SameRect">
            <a:avLst/>
          </a:prstGeom>
          <a:solidFill>
            <a:srgbClr val="15127C"/>
          </a:solidFill>
          <a:ln>
            <a:solidFill>
              <a:srgbClr val="0E02B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BE57203-96C7-9BFB-61C3-1B051CBA9C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878" y="6475972"/>
            <a:ext cx="1123136" cy="360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9082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221"/>
            <a:ext cx="12192001" cy="546127"/>
          </a:xfrm>
          <a:prstGeom prst="rect">
            <a:avLst/>
          </a:prstGeom>
          <a:solidFill>
            <a:srgbClr val="1512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8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604758" y="6453336"/>
            <a:ext cx="480053" cy="36004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5" name="슬라이드 번호 개체 틀 5"/>
          <p:cNvSpPr>
            <a:spLocks noGrp="1"/>
          </p:cNvSpPr>
          <p:nvPr/>
        </p:nvSpPr>
        <p:spPr>
          <a:xfrm>
            <a:off x="11557981" y="6524625"/>
            <a:ext cx="586691" cy="242974"/>
          </a:xfrm>
          <a:prstGeom prst="rect">
            <a:avLst/>
          </a:prstGeom>
        </p:spPr>
        <p:txBody>
          <a:bodyPr anchor="ctr" anchorCtr="1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01F53E-A65F-487F-8F8F-D40F9C63F15F}" type="slidenum">
              <a:rPr lang="ko-KR" altLang="en-US" sz="1100">
                <a:solidFill>
                  <a:prstClr val="black">
                    <a:lumMod val="75000"/>
                    <a:lumOff val="25000"/>
                  </a:prstClr>
                </a:solidFill>
                <a:latin typeface="Arial Black" pitchFamily="34" charset="0"/>
                <a:ea typeface="HY헤드라인M" pitchFamily="18" charset="-127"/>
              </a:rPr>
              <a:pPr/>
              <a:t>‹#›</a:t>
            </a:fld>
            <a:endParaRPr lang="ko-KR" altLang="en-US" sz="1400">
              <a:solidFill>
                <a:prstClr val="black">
                  <a:lumMod val="75000"/>
                  <a:lumOff val="25000"/>
                </a:prstClr>
              </a:solidFill>
              <a:latin typeface="Arial Black" pitchFamily="34" charset="0"/>
              <a:ea typeface="HY헤드라인M" pitchFamily="18" charset="-127"/>
            </a:endParaRPr>
          </a:p>
        </p:txBody>
      </p:sp>
      <p:sp>
        <p:nvSpPr>
          <p:cNvPr id="2" name="사각형: 잘린 위쪽 모서리 1">
            <a:extLst>
              <a:ext uri="{FF2B5EF4-FFF2-40B4-BE49-F238E27FC236}">
                <a16:creationId xmlns:a16="http://schemas.microsoft.com/office/drawing/2014/main" id="{889C7EAC-EBCE-39B6-5290-495B6DCE13DE}"/>
              </a:ext>
            </a:extLst>
          </p:cNvPr>
          <p:cNvSpPr/>
          <p:nvPr userDrawn="1"/>
        </p:nvSpPr>
        <p:spPr>
          <a:xfrm>
            <a:off x="4223792" y="6767599"/>
            <a:ext cx="3960440" cy="90180"/>
          </a:xfrm>
          <a:prstGeom prst="snip2SameRect">
            <a:avLst/>
          </a:prstGeom>
          <a:solidFill>
            <a:srgbClr val="15127C"/>
          </a:solidFill>
          <a:ln>
            <a:solidFill>
              <a:srgbClr val="0E02B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BE57203-96C7-9BFB-61C3-1B051CBA9C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878" y="6475972"/>
            <a:ext cx="1123136" cy="360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0595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221"/>
            <a:ext cx="12192001" cy="546127"/>
          </a:xfrm>
          <a:prstGeom prst="rect">
            <a:avLst/>
          </a:prstGeom>
          <a:solidFill>
            <a:srgbClr val="1512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8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604758" y="6453336"/>
            <a:ext cx="480053" cy="36004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5" name="슬라이드 번호 개체 틀 5"/>
          <p:cNvSpPr>
            <a:spLocks noGrp="1"/>
          </p:cNvSpPr>
          <p:nvPr/>
        </p:nvSpPr>
        <p:spPr>
          <a:xfrm>
            <a:off x="11557981" y="6524625"/>
            <a:ext cx="586691" cy="242974"/>
          </a:xfrm>
          <a:prstGeom prst="rect">
            <a:avLst/>
          </a:prstGeom>
        </p:spPr>
        <p:txBody>
          <a:bodyPr anchor="ctr" anchorCtr="1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01F53E-A65F-487F-8F8F-D40F9C63F15F}" type="slidenum">
              <a:rPr lang="ko-KR" altLang="en-US" sz="1100">
                <a:solidFill>
                  <a:prstClr val="black">
                    <a:lumMod val="75000"/>
                    <a:lumOff val="25000"/>
                  </a:prstClr>
                </a:solidFill>
                <a:latin typeface="Arial Black" pitchFamily="34" charset="0"/>
                <a:ea typeface="HY헤드라인M" pitchFamily="18" charset="-127"/>
              </a:rPr>
              <a:pPr/>
              <a:t>‹#›</a:t>
            </a:fld>
            <a:endParaRPr lang="ko-KR" altLang="en-US" sz="1400">
              <a:solidFill>
                <a:prstClr val="black">
                  <a:lumMod val="75000"/>
                  <a:lumOff val="25000"/>
                </a:prstClr>
              </a:solidFill>
              <a:latin typeface="Arial Black" pitchFamily="34" charset="0"/>
              <a:ea typeface="HY헤드라인M" pitchFamily="18" charset="-127"/>
            </a:endParaRPr>
          </a:p>
        </p:txBody>
      </p:sp>
      <p:sp>
        <p:nvSpPr>
          <p:cNvPr id="2" name="사각형: 잘린 위쪽 모서리 1">
            <a:extLst>
              <a:ext uri="{FF2B5EF4-FFF2-40B4-BE49-F238E27FC236}">
                <a16:creationId xmlns:a16="http://schemas.microsoft.com/office/drawing/2014/main" id="{889C7EAC-EBCE-39B6-5290-495B6DCE13DE}"/>
              </a:ext>
            </a:extLst>
          </p:cNvPr>
          <p:cNvSpPr/>
          <p:nvPr userDrawn="1"/>
        </p:nvSpPr>
        <p:spPr>
          <a:xfrm>
            <a:off x="4223792" y="6767599"/>
            <a:ext cx="3960440" cy="90180"/>
          </a:xfrm>
          <a:prstGeom prst="snip2SameRect">
            <a:avLst/>
          </a:prstGeom>
          <a:solidFill>
            <a:srgbClr val="15127C"/>
          </a:solidFill>
          <a:ln>
            <a:solidFill>
              <a:srgbClr val="0E02B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BE57203-96C7-9BFB-61C3-1B051CBA9C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878" y="6475972"/>
            <a:ext cx="1123136" cy="360153"/>
          </a:xfrm>
          <a:prstGeom prst="rect">
            <a:avLst/>
          </a:prstGeom>
        </p:spPr>
      </p:pic>
      <p:sp>
        <p:nvSpPr>
          <p:cNvPr id="4" name="텍스트 개체 틀 2">
            <a:extLst>
              <a:ext uri="{FF2B5EF4-FFF2-40B4-BE49-F238E27FC236}">
                <a16:creationId xmlns:a16="http://schemas.microsoft.com/office/drawing/2014/main" id="{0716E83C-B8D7-FA40-A4B4-4A722975F7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7369" y="0"/>
            <a:ext cx="11377264" cy="5486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8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7217446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221"/>
            <a:ext cx="12192001" cy="546127"/>
          </a:xfrm>
          <a:prstGeom prst="rect">
            <a:avLst/>
          </a:prstGeom>
          <a:solidFill>
            <a:srgbClr val="1512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8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604758" y="6453336"/>
            <a:ext cx="480053" cy="36004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5" name="슬라이드 번호 개체 틀 5"/>
          <p:cNvSpPr>
            <a:spLocks noGrp="1"/>
          </p:cNvSpPr>
          <p:nvPr/>
        </p:nvSpPr>
        <p:spPr>
          <a:xfrm>
            <a:off x="11557981" y="6524625"/>
            <a:ext cx="586691" cy="242974"/>
          </a:xfrm>
          <a:prstGeom prst="rect">
            <a:avLst/>
          </a:prstGeom>
        </p:spPr>
        <p:txBody>
          <a:bodyPr anchor="ctr" anchorCtr="1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01F53E-A65F-487F-8F8F-D40F9C63F15F}" type="slidenum">
              <a:rPr lang="ko-KR" altLang="en-US" sz="1100">
                <a:solidFill>
                  <a:prstClr val="black">
                    <a:lumMod val="75000"/>
                    <a:lumOff val="25000"/>
                  </a:prstClr>
                </a:solidFill>
                <a:latin typeface="Arial Black" pitchFamily="34" charset="0"/>
                <a:ea typeface="HY헤드라인M" pitchFamily="18" charset="-127"/>
              </a:rPr>
              <a:pPr/>
              <a:t>‹#›</a:t>
            </a:fld>
            <a:endParaRPr lang="ko-KR" altLang="en-US" sz="1400">
              <a:solidFill>
                <a:prstClr val="black">
                  <a:lumMod val="75000"/>
                  <a:lumOff val="25000"/>
                </a:prstClr>
              </a:solidFill>
              <a:latin typeface="Arial Black" pitchFamily="34" charset="0"/>
              <a:ea typeface="HY헤드라인M" pitchFamily="18" charset="-127"/>
            </a:endParaRPr>
          </a:p>
        </p:txBody>
      </p:sp>
      <p:sp>
        <p:nvSpPr>
          <p:cNvPr id="2" name="사각형: 잘린 위쪽 모서리 1">
            <a:extLst>
              <a:ext uri="{FF2B5EF4-FFF2-40B4-BE49-F238E27FC236}">
                <a16:creationId xmlns:a16="http://schemas.microsoft.com/office/drawing/2014/main" id="{889C7EAC-EBCE-39B6-5290-495B6DCE13DE}"/>
              </a:ext>
            </a:extLst>
          </p:cNvPr>
          <p:cNvSpPr/>
          <p:nvPr userDrawn="1"/>
        </p:nvSpPr>
        <p:spPr>
          <a:xfrm>
            <a:off x="4223792" y="6767599"/>
            <a:ext cx="3960440" cy="90180"/>
          </a:xfrm>
          <a:prstGeom prst="snip2SameRect">
            <a:avLst/>
          </a:prstGeom>
          <a:solidFill>
            <a:srgbClr val="15127C"/>
          </a:solidFill>
          <a:ln>
            <a:solidFill>
              <a:srgbClr val="0E02B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BE57203-96C7-9BFB-61C3-1B051CBA9C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878" y="6475972"/>
            <a:ext cx="1123136" cy="360153"/>
          </a:xfrm>
          <a:prstGeom prst="rect">
            <a:avLst/>
          </a:prstGeom>
        </p:spPr>
      </p:pic>
      <p:sp>
        <p:nvSpPr>
          <p:cNvPr id="4" name="텍스트 개체 틀 2">
            <a:extLst>
              <a:ext uri="{FF2B5EF4-FFF2-40B4-BE49-F238E27FC236}">
                <a16:creationId xmlns:a16="http://schemas.microsoft.com/office/drawing/2014/main" id="{0716E83C-B8D7-FA40-A4B4-4A722975F7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7369" y="0"/>
            <a:ext cx="11377264" cy="5486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8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672C3E59-549C-260F-CF64-D68987CFF0B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65584" y="764704"/>
            <a:ext cx="11319048" cy="5544616"/>
          </a:xfrm>
        </p:spPr>
        <p:txBody>
          <a:bodyPr>
            <a:normAutofit/>
          </a:bodyPr>
          <a:lstStyle>
            <a:lvl1pPr marL="342900" indent="-342900" algn="just">
              <a:buFont typeface="Wingdings" panose="05000000000000000000" pitchFamily="2" charset="2"/>
              <a:buChar char="v"/>
              <a:defRPr sz="2400" b="1"/>
            </a:lvl1pPr>
            <a:lvl2pPr marL="742950" indent="-285750" algn="just">
              <a:buFont typeface="Wingdings" panose="05000000000000000000" pitchFamily="2" charset="2"/>
              <a:buChar char="§"/>
              <a:defRPr sz="2200"/>
            </a:lvl2pPr>
            <a:lvl3pPr algn="just">
              <a:defRPr sz="1800"/>
            </a:lvl3pPr>
            <a:lvl4pPr algn="just">
              <a:defRPr sz="1600"/>
            </a:lvl4pPr>
            <a:lvl5pPr algn="just">
              <a:defRPr sz="1400"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308068793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221"/>
            <a:ext cx="12192001" cy="546127"/>
          </a:xfrm>
          <a:prstGeom prst="rect">
            <a:avLst/>
          </a:prstGeom>
          <a:solidFill>
            <a:srgbClr val="1512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8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604758" y="6453336"/>
            <a:ext cx="480053" cy="36004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5" name="슬라이드 번호 개체 틀 5"/>
          <p:cNvSpPr>
            <a:spLocks noGrp="1"/>
          </p:cNvSpPr>
          <p:nvPr/>
        </p:nvSpPr>
        <p:spPr>
          <a:xfrm>
            <a:off x="11557981" y="6524625"/>
            <a:ext cx="586691" cy="242974"/>
          </a:xfrm>
          <a:prstGeom prst="rect">
            <a:avLst/>
          </a:prstGeom>
        </p:spPr>
        <p:txBody>
          <a:bodyPr anchor="ctr" anchorCtr="1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01F53E-A65F-487F-8F8F-D40F9C63F15F}" type="slidenum">
              <a:rPr lang="ko-KR" altLang="en-US" sz="1100">
                <a:solidFill>
                  <a:prstClr val="black">
                    <a:lumMod val="75000"/>
                    <a:lumOff val="25000"/>
                  </a:prstClr>
                </a:solidFill>
                <a:latin typeface="Arial Black" pitchFamily="34" charset="0"/>
                <a:ea typeface="HY헤드라인M" pitchFamily="18" charset="-127"/>
              </a:rPr>
              <a:pPr/>
              <a:t>‹#›</a:t>
            </a:fld>
            <a:endParaRPr lang="ko-KR" altLang="en-US" sz="1400">
              <a:solidFill>
                <a:prstClr val="black">
                  <a:lumMod val="75000"/>
                  <a:lumOff val="25000"/>
                </a:prstClr>
              </a:solidFill>
              <a:latin typeface="Arial Black" pitchFamily="34" charset="0"/>
              <a:ea typeface="HY헤드라인M" pitchFamily="18" charset="-127"/>
            </a:endParaRPr>
          </a:p>
        </p:txBody>
      </p:sp>
      <p:sp>
        <p:nvSpPr>
          <p:cNvPr id="2" name="사각형: 잘린 위쪽 모서리 1">
            <a:extLst>
              <a:ext uri="{FF2B5EF4-FFF2-40B4-BE49-F238E27FC236}">
                <a16:creationId xmlns:a16="http://schemas.microsoft.com/office/drawing/2014/main" id="{889C7EAC-EBCE-39B6-5290-495B6DCE13DE}"/>
              </a:ext>
            </a:extLst>
          </p:cNvPr>
          <p:cNvSpPr/>
          <p:nvPr userDrawn="1"/>
        </p:nvSpPr>
        <p:spPr>
          <a:xfrm>
            <a:off x="4223792" y="6767599"/>
            <a:ext cx="3960440" cy="90180"/>
          </a:xfrm>
          <a:prstGeom prst="snip2SameRect">
            <a:avLst/>
          </a:prstGeom>
          <a:solidFill>
            <a:srgbClr val="15127C"/>
          </a:solidFill>
          <a:ln>
            <a:solidFill>
              <a:srgbClr val="0E02B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BE57203-96C7-9BFB-61C3-1B051CBA9C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878" y="6475972"/>
            <a:ext cx="1123136" cy="360153"/>
          </a:xfrm>
          <a:prstGeom prst="rect">
            <a:avLst/>
          </a:prstGeom>
        </p:spPr>
      </p:pic>
      <p:sp>
        <p:nvSpPr>
          <p:cNvPr id="4" name="텍스트 개체 틀 2">
            <a:extLst>
              <a:ext uri="{FF2B5EF4-FFF2-40B4-BE49-F238E27FC236}">
                <a16:creationId xmlns:a16="http://schemas.microsoft.com/office/drawing/2014/main" id="{0716E83C-B8D7-FA40-A4B4-4A722975F7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7369" y="0"/>
            <a:ext cx="11377264" cy="5486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8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672C3E59-549C-260F-CF64-D68987CFF0B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65584" y="764704"/>
            <a:ext cx="5558408" cy="5544616"/>
          </a:xfrm>
        </p:spPr>
        <p:txBody>
          <a:bodyPr>
            <a:normAutofit/>
          </a:bodyPr>
          <a:lstStyle>
            <a:lvl1pPr marL="342900" indent="-342900" algn="just">
              <a:buFont typeface="Wingdings" panose="05000000000000000000" pitchFamily="2" charset="2"/>
              <a:buChar char="v"/>
              <a:defRPr sz="2400" b="1"/>
            </a:lvl1pPr>
            <a:lvl2pPr marL="742950" indent="-285750" algn="just">
              <a:buFont typeface="Wingdings" panose="05000000000000000000" pitchFamily="2" charset="2"/>
              <a:buChar char="§"/>
              <a:defRPr sz="2200"/>
            </a:lvl2pPr>
            <a:lvl3pPr algn="just">
              <a:defRPr sz="1800"/>
            </a:lvl3pPr>
            <a:lvl4pPr algn="just">
              <a:defRPr sz="1600"/>
            </a:lvl4pPr>
            <a:lvl5pPr algn="just">
              <a:defRPr sz="1400"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37438678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221"/>
            <a:ext cx="12192001" cy="546127"/>
          </a:xfrm>
          <a:prstGeom prst="rect">
            <a:avLst/>
          </a:prstGeom>
          <a:solidFill>
            <a:srgbClr val="1512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8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604758" y="6453336"/>
            <a:ext cx="480053" cy="36004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5" name="슬라이드 번호 개체 틀 5"/>
          <p:cNvSpPr>
            <a:spLocks noGrp="1"/>
          </p:cNvSpPr>
          <p:nvPr/>
        </p:nvSpPr>
        <p:spPr>
          <a:xfrm>
            <a:off x="11557981" y="6524625"/>
            <a:ext cx="586691" cy="242974"/>
          </a:xfrm>
          <a:prstGeom prst="rect">
            <a:avLst/>
          </a:prstGeom>
        </p:spPr>
        <p:txBody>
          <a:bodyPr anchor="ctr" anchorCtr="1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01F53E-A65F-487F-8F8F-D40F9C63F15F}" type="slidenum">
              <a:rPr lang="ko-KR" altLang="en-US" sz="1100">
                <a:solidFill>
                  <a:prstClr val="black">
                    <a:lumMod val="75000"/>
                    <a:lumOff val="25000"/>
                  </a:prstClr>
                </a:solidFill>
                <a:latin typeface="Arial Black" pitchFamily="34" charset="0"/>
                <a:ea typeface="HY헤드라인M" pitchFamily="18" charset="-127"/>
              </a:rPr>
              <a:pPr/>
              <a:t>‹#›</a:t>
            </a:fld>
            <a:endParaRPr lang="ko-KR" altLang="en-US" sz="1400">
              <a:solidFill>
                <a:prstClr val="black">
                  <a:lumMod val="75000"/>
                  <a:lumOff val="25000"/>
                </a:prstClr>
              </a:solidFill>
              <a:latin typeface="Arial Black" pitchFamily="34" charset="0"/>
              <a:ea typeface="HY헤드라인M" pitchFamily="18" charset="-127"/>
            </a:endParaRPr>
          </a:p>
        </p:txBody>
      </p:sp>
      <p:sp>
        <p:nvSpPr>
          <p:cNvPr id="2" name="사각형: 잘린 위쪽 모서리 1">
            <a:extLst>
              <a:ext uri="{FF2B5EF4-FFF2-40B4-BE49-F238E27FC236}">
                <a16:creationId xmlns:a16="http://schemas.microsoft.com/office/drawing/2014/main" id="{889C7EAC-EBCE-39B6-5290-495B6DCE13DE}"/>
              </a:ext>
            </a:extLst>
          </p:cNvPr>
          <p:cNvSpPr/>
          <p:nvPr userDrawn="1"/>
        </p:nvSpPr>
        <p:spPr>
          <a:xfrm>
            <a:off x="4223792" y="6767599"/>
            <a:ext cx="3960440" cy="90180"/>
          </a:xfrm>
          <a:prstGeom prst="snip2SameRect">
            <a:avLst/>
          </a:prstGeom>
          <a:solidFill>
            <a:srgbClr val="15127C"/>
          </a:solidFill>
          <a:ln>
            <a:solidFill>
              <a:srgbClr val="0E02B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BE57203-96C7-9BFB-61C3-1B051CBA9C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878" y="6475972"/>
            <a:ext cx="1123136" cy="360153"/>
          </a:xfrm>
          <a:prstGeom prst="rect">
            <a:avLst/>
          </a:prstGeom>
        </p:spPr>
      </p:pic>
      <p:sp>
        <p:nvSpPr>
          <p:cNvPr id="4" name="텍스트 개체 틀 2">
            <a:extLst>
              <a:ext uri="{FF2B5EF4-FFF2-40B4-BE49-F238E27FC236}">
                <a16:creationId xmlns:a16="http://schemas.microsoft.com/office/drawing/2014/main" id="{0716E83C-B8D7-FA40-A4B4-4A722975F7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7369" y="0"/>
            <a:ext cx="11377264" cy="5486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8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672C3E59-549C-260F-CF64-D68987CFF0B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65584" y="764704"/>
            <a:ext cx="5558408" cy="5544616"/>
          </a:xfrm>
        </p:spPr>
        <p:txBody>
          <a:bodyPr>
            <a:normAutofit/>
          </a:bodyPr>
          <a:lstStyle>
            <a:lvl1pPr marL="342900" indent="-342900" algn="just">
              <a:buFont typeface="Wingdings" panose="05000000000000000000" pitchFamily="2" charset="2"/>
              <a:buChar char="v"/>
              <a:defRPr sz="2400" b="1"/>
            </a:lvl1pPr>
            <a:lvl2pPr marL="742950" indent="-285750" algn="just">
              <a:buFont typeface="Wingdings" panose="05000000000000000000" pitchFamily="2" charset="2"/>
              <a:buChar char="§"/>
              <a:defRPr sz="2200"/>
            </a:lvl2pPr>
            <a:lvl3pPr algn="just">
              <a:defRPr sz="1800"/>
            </a:lvl3pPr>
            <a:lvl4pPr algn="just">
              <a:defRPr sz="1600"/>
            </a:lvl4pPr>
            <a:lvl5pPr algn="just">
              <a:defRPr sz="1400"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5DBE6DDA-23BE-744D-8DF8-F443EB1EAB8D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6204012" y="763178"/>
            <a:ext cx="5558408" cy="5544616"/>
          </a:xfrm>
        </p:spPr>
        <p:txBody>
          <a:bodyPr>
            <a:normAutofit/>
          </a:bodyPr>
          <a:lstStyle>
            <a:lvl1pPr marL="342900" indent="-342900" algn="just">
              <a:buFont typeface="Wingdings" panose="05000000000000000000" pitchFamily="2" charset="2"/>
              <a:buChar char="v"/>
              <a:defRPr sz="2400" b="1"/>
            </a:lvl1pPr>
            <a:lvl2pPr marL="742950" indent="-285750" algn="just">
              <a:buFont typeface="Wingdings" panose="05000000000000000000" pitchFamily="2" charset="2"/>
              <a:buChar char="§"/>
              <a:defRPr sz="2200"/>
            </a:lvl2pPr>
            <a:lvl3pPr algn="just">
              <a:defRPr sz="1800"/>
            </a:lvl3pPr>
            <a:lvl4pPr algn="just">
              <a:defRPr sz="1600"/>
            </a:lvl4pPr>
            <a:lvl5pPr algn="just">
              <a:defRPr sz="1400"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31157662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609601" y="221"/>
            <a:ext cx="11355900" cy="546127"/>
          </a:xfrm>
          <a:prstGeom prst="rect">
            <a:avLst/>
          </a:prstGeom>
          <a:solidFill>
            <a:srgbClr val="1512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8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텍스트 개체 틀 2"/>
          <p:cNvSpPr>
            <a:spLocks noGrp="1"/>
          </p:cNvSpPr>
          <p:nvPr>
            <p:ph type="body" idx="1"/>
          </p:nvPr>
        </p:nvSpPr>
        <p:spPr>
          <a:xfrm>
            <a:off x="609601" y="0"/>
            <a:ext cx="11355900" cy="548680"/>
          </a:xfrm>
        </p:spPr>
        <p:txBody>
          <a:bodyPr anchor="ctr">
            <a:norm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14" name="타원 13"/>
          <p:cNvSpPr/>
          <p:nvPr/>
        </p:nvSpPr>
        <p:spPr>
          <a:xfrm>
            <a:off x="11604758" y="6453336"/>
            <a:ext cx="480053" cy="36004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5" name="슬라이드 번호 개체 틀 5"/>
          <p:cNvSpPr>
            <a:spLocks noGrp="1"/>
          </p:cNvSpPr>
          <p:nvPr/>
        </p:nvSpPr>
        <p:spPr>
          <a:xfrm>
            <a:off x="11557981" y="6524625"/>
            <a:ext cx="586691" cy="242974"/>
          </a:xfrm>
          <a:prstGeom prst="rect">
            <a:avLst/>
          </a:prstGeom>
        </p:spPr>
        <p:txBody>
          <a:bodyPr anchor="ctr" anchorCtr="1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01F53E-A65F-487F-8F8F-D40F9C63F15F}" type="slidenum">
              <a:rPr lang="ko-KR" altLang="en-US" sz="1100">
                <a:solidFill>
                  <a:prstClr val="black">
                    <a:lumMod val="75000"/>
                    <a:lumOff val="25000"/>
                  </a:prstClr>
                </a:solidFill>
                <a:latin typeface="Arial Black" pitchFamily="34" charset="0"/>
                <a:ea typeface="HY헤드라인M" pitchFamily="18" charset="-127"/>
              </a:rPr>
              <a:pPr/>
              <a:t>‹#›</a:t>
            </a:fld>
            <a:endParaRPr lang="ko-KR" altLang="en-US" sz="1400">
              <a:solidFill>
                <a:prstClr val="black">
                  <a:lumMod val="75000"/>
                  <a:lumOff val="25000"/>
                </a:prstClr>
              </a:solidFill>
              <a:latin typeface="Arial Black" pitchFamily="34" charset="0"/>
              <a:ea typeface="HY헤드라인M" pitchFamily="18" charset="-127"/>
            </a:endParaRPr>
          </a:p>
        </p:txBody>
      </p:sp>
      <p:sp>
        <p:nvSpPr>
          <p:cNvPr id="7" name="내용 개체 틀 2"/>
          <p:cNvSpPr>
            <a:spLocks noGrp="1"/>
          </p:cNvSpPr>
          <p:nvPr>
            <p:ph idx="10"/>
          </p:nvPr>
        </p:nvSpPr>
        <p:spPr>
          <a:xfrm>
            <a:off x="609600" y="764704"/>
            <a:ext cx="11319048" cy="5544616"/>
          </a:xfrm>
        </p:spPr>
        <p:txBody>
          <a:bodyPr>
            <a:normAutofit/>
          </a:bodyPr>
          <a:lstStyle>
            <a:lvl1pPr marL="342900" indent="-342900">
              <a:buFont typeface="Wingdings" panose="05000000000000000000" pitchFamily="2" charset="2"/>
              <a:buChar char="v"/>
              <a:defRPr sz="2400" b="1"/>
            </a:lvl1pPr>
            <a:lvl2pPr marL="742950" indent="-285750">
              <a:buFont typeface="Wingdings" panose="05000000000000000000" pitchFamily="2" charset="2"/>
              <a:buChar char="§"/>
              <a:defRPr sz="22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pic>
        <p:nvPicPr>
          <p:cNvPr id="11" name="그림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5496" y="6450094"/>
            <a:ext cx="1123136" cy="360153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928CBDB0-F04C-4230-1C0E-14D56C8E2029}"/>
              </a:ext>
            </a:extLst>
          </p:cNvPr>
          <p:cNvSpPr/>
          <p:nvPr userDrawn="1"/>
        </p:nvSpPr>
        <p:spPr>
          <a:xfrm>
            <a:off x="263352" y="221"/>
            <a:ext cx="72008" cy="546127"/>
          </a:xfrm>
          <a:prstGeom prst="rect">
            <a:avLst/>
          </a:prstGeom>
          <a:solidFill>
            <a:srgbClr val="1512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4" name="사각형: 잘린 위쪽 모서리 3">
            <a:extLst>
              <a:ext uri="{FF2B5EF4-FFF2-40B4-BE49-F238E27FC236}">
                <a16:creationId xmlns:a16="http://schemas.microsoft.com/office/drawing/2014/main" id="{93897BFA-69B5-0F19-AEAA-E6141B5763E0}"/>
              </a:ext>
            </a:extLst>
          </p:cNvPr>
          <p:cNvSpPr/>
          <p:nvPr userDrawn="1"/>
        </p:nvSpPr>
        <p:spPr>
          <a:xfrm>
            <a:off x="4151784" y="6767599"/>
            <a:ext cx="3960440" cy="90180"/>
          </a:xfrm>
          <a:prstGeom prst="snip2SameRect">
            <a:avLst/>
          </a:prstGeom>
          <a:solidFill>
            <a:srgbClr val="15127C"/>
          </a:solidFill>
          <a:ln>
            <a:solidFill>
              <a:srgbClr val="0E02B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609599" y="221"/>
            <a:ext cx="11319049" cy="546127"/>
          </a:xfrm>
          <a:prstGeom prst="rect">
            <a:avLst/>
          </a:prstGeom>
          <a:solidFill>
            <a:srgbClr val="1512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8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텍스트 개체 틀 2"/>
          <p:cNvSpPr>
            <a:spLocks noGrp="1"/>
          </p:cNvSpPr>
          <p:nvPr>
            <p:ph type="body" idx="1"/>
          </p:nvPr>
        </p:nvSpPr>
        <p:spPr>
          <a:xfrm>
            <a:off x="609601" y="0"/>
            <a:ext cx="11319047" cy="548680"/>
          </a:xfrm>
        </p:spPr>
        <p:txBody>
          <a:bodyPr anchor="ctr">
            <a:norm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14" name="타원 13"/>
          <p:cNvSpPr/>
          <p:nvPr/>
        </p:nvSpPr>
        <p:spPr>
          <a:xfrm>
            <a:off x="11604758" y="6453336"/>
            <a:ext cx="480053" cy="36004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5" name="슬라이드 번호 개체 틀 5"/>
          <p:cNvSpPr>
            <a:spLocks noGrp="1"/>
          </p:cNvSpPr>
          <p:nvPr/>
        </p:nvSpPr>
        <p:spPr>
          <a:xfrm>
            <a:off x="11557981" y="6524625"/>
            <a:ext cx="586691" cy="242974"/>
          </a:xfrm>
          <a:prstGeom prst="rect">
            <a:avLst/>
          </a:prstGeom>
        </p:spPr>
        <p:txBody>
          <a:bodyPr anchor="ctr" anchorCtr="1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01F53E-A65F-487F-8F8F-D40F9C63F15F}" type="slidenum">
              <a:rPr lang="ko-KR" altLang="en-US" sz="1100">
                <a:solidFill>
                  <a:prstClr val="black">
                    <a:lumMod val="75000"/>
                    <a:lumOff val="25000"/>
                  </a:prstClr>
                </a:solidFill>
                <a:latin typeface="Arial Black" pitchFamily="34" charset="0"/>
                <a:ea typeface="HY헤드라인M" pitchFamily="18" charset="-127"/>
              </a:rPr>
              <a:pPr/>
              <a:t>‹#›</a:t>
            </a:fld>
            <a:endParaRPr lang="ko-KR" altLang="en-US" sz="1400">
              <a:solidFill>
                <a:prstClr val="black">
                  <a:lumMod val="75000"/>
                  <a:lumOff val="25000"/>
                </a:prstClr>
              </a:solidFill>
              <a:latin typeface="Arial Black" pitchFamily="34" charset="0"/>
              <a:ea typeface="HY헤드라인M" pitchFamily="18" charset="-127"/>
            </a:endParaRPr>
          </a:p>
        </p:txBody>
      </p:sp>
      <p:sp>
        <p:nvSpPr>
          <p:cNvPr id="7" name="내용 개체 틀 2"/>
          <p:cNvSpPr>
            <a:spLocks noGrp="1"/>
          </p:cNvSpPr>
          <p:nvPr>
            <p:ph idx="10"/>
          </p:nvPr>
        </p:nvSpPr>
        <p:spPr>
          <a:xfrm>
            <a:off x="609600" y="764704"/>
            <a:ext cx="11319048" cy="5544616"/>
          </a:xfrm>
        </p:spPr>
        <p:txBody>
          <a:bodyPr>
            <a:normAutofit/>
          </a:bodyPr>
          <a:lstStyle>
            <a:lvl1pPr marL="342900" indent="-342900">
              <a:buFont typeface="Wingdings" panose="05000000000000000000" pitchFamily="2" charset="2"/>
              <a:buChar char="v"/>
              <a:defRPr sz="2400" b="1"/>
            </a:lvl1pPr>
            <a:lvl2pPr marL="742950" indent="-285750">
              <a:buFont typeface="Wingdings" panose="05000000000000000000" pitchFamily="2" charset="2"/>
              <a:buChar char="§"/>
              <a:defRPr sz="22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pic>
        <p:nvPicPr>
          <p:cNvPr id="11" name="그림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5496" y="6450094"/>
            <a:ext cx="1123136" cy="360153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928CBDB0-F04C-4230-1C0E-14D56C8E2029}"/>
              </a:ext>
            </a:extLst>
          </p:cNvPr>
          <p:cNvSpPr/>
          <p:nvPr userDrawn="1"/>
        </p:nvSpPr>
        <p:spPr>
          <a:xfrm>
            <a:off x="186258" y="221"/>
            <a:ext cx="72008" cy="546127"/>
          </a:xfrm>
          <a:prstGeom prst="rect">
            <a:avLst/>
          </a:prstGeom>
          <a:solidFill>
            <a:srgbClr val="1512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F84E4D0-7EEB-2A03-20BA-B3C174022BD6}"/>
              </a:ext>
            </a:extLst>
          </p:cNvPr>
          <p:cNvSpPr/>
          <p:nvPr userDrawn="1"/>
        </p:nvSpPr>
        <p:spPr>
          <a:xfrm>
            <a:off x="338658" y="2553"/>
            <a:ext cx="72008" cy="546127"/>
          </a:xfrm>
          <a:prstGeom prst="rect">
            <a:avLst/>
          </a:prstGeom>
          <a:solidFill>
            <a:srgbClr val="1512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4" name="사각형: 잘린 위쪽 모서리 3">
            <a:extLst>
              <a:ext uri="{FF2B5EF4-FFF2-40B4-BE49-F238E27FC236}">
                <a16:creationId xmlns:a16="http://schemas.microsoft.com/office/drawing/2014/main" id="{5D676B40-CAA5-F673-B99A-4932B182FCCA}"/>
              </a:ext>
            </a:extLst>
          </p:cNvPr>
          <p:cNvSpPr/>
          <p:nvPr userDrawn="1"/>
        </p:nvSpPr>
        <p:spPr>
          <a:xfrm>
            <a:off x="4151784" y="6767599"/>
            <a:ext cx="3960440" cy="90180"/>
          </a:xfrm>
          <a:prstGeom prst="snip2SameRect">
            <a:avLst/>
          </a:prstGeom>
          <a:solidFill>
            <a:srgbClr val="15127C"/>
          </a:solidFill>
          <a:ln>
            <a:solidFill>
              <a:srgbClr val="0E02B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457603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1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600427" y="221"/>
            <a:ext cx="11328221" cy="546127"/>
          </a:xfrm>
          <a:prstGeom prst="rect">
            <a:avLst/>
          </a:prstGeom>
          <a:solidFill>
            <a:srgbClr val="1512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8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텍스트 개체 틀 2"/>
          <p:cNvSpPr>
            <a:spLocks noGrp="1"/>
          </p:cNvSpPr>
          <p:nvPr>
            <p:ph type="body" idx="1"/>
          </p:nvPr>
        </p:nvSpPr>
        <p:spPr>
          <a:xfrm>
            <a:off x="609601" y="0"/>
            <a:ext cx="11319048" cy="548680"/>
          </a:xfrm>
        </p:spPr>
        <p:txBody>
          <a:bodyPr anchor="ctr">
            <a:norm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14" name="타원 13"/>
          <p:cNvSpPr/>
          <p:nvPr/>
        </p:nvSpPr>
        <p:spPr>
          <a:xfrm>
            <a:off x="11604758" y="6453336"/>
            <a:ext cx="480053" cy="36004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5" name="슬라이드 번호 개체 틀 5"/>
          <p:cNvSpPr>
            <a:spLocks noGrp="1"/>
          </p:cNvSpPr>
          <p:nvPr/>
        </p:nvSpPr>
        <p:spPr>
          <a:xfrm>
            <a:off x="11557981" y="6524625"/>
            <a:ext cx="586691" cy="242974"/>
          </a:xfrm>
          <a:prstGeom prst="rect">
            <a:avLst/>
          </a:prstGeom>
        </p:spPr>
        <p:txBody>
          <a:bodyPr anchor="ctr" anchorCtr="1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01F53E-A65F-487F-8F8F-D40F9C63F15F}" type="slidenum">
              <a:rPr lang="ko-KR" altLang="en-US" sz="1100">
                <a:solidFill>
                  <a:prstClr val="black">
                    <a:lumMod val="75000"/>
                    <a:lumOff val="25000"/>
                  </a:prstClr>
                </a:solidFill>
                <a:latin typeface="Arial Black" pitchFamily="34" charset="0"/>
                <a:ea typeface="HY헤드라인M" pitchFamily="18" charset="-127"/>
              </a:rPr>
              <a:pPr/>
              <a:t>‹#›</a:t>
            </a:fld>
            <a:endParaRPr lang="ko-KR" altLang="en-US" sz="1400">
              <a:solidFill>
                <a:prstClr val="black">
                  <a:lumMod val="75000"/>
                  <a:lumOff val="25000"/>
                </a:prstClr>
              </a:solidFill>
              <a:latin typeface="Arial Black" pitchFamily="34" charset="0"/>
              <a:ea typeface="HY헤드라인M" pitchFamily="18" charset="-127"/>
            </a:endParaRPr>
          </a:p>
        </p:txBody>
      </p:sp>
      <p:sp>
        <p:nvSpPr>
          <p:cNvPr id="7" name="내용 개체 틀 2"/>
          <p:cNvSpPr>
            <a:spLocks noGrp="1"/>
          </p:cNvSpPr>
          <p:nvPr>
            <p:ph idx="10"/>
          </p:nvPr>
        </p:nvSpPr>
        <p:spPr>
          <a:xfrm>
            <a:off x="609600" y="764704"/>
            <a:ext cx="11319048" cy="5544616"/>
          </a:xfrm>
        </p:spPr>
        <p:txBody>
          <a:bodyPr>
            <a:normAutofit/>
          </a:bodyPr>
          <a:lstStyle>
            <a:lvl1pPr marL="342900" indent="-342900">
              <a:buFont typeface="Wingdings" panose="05000000000000000000" pitchFamily="2" charset="2"/>
              <a:buChar char="v"/>
              <a:defRPr sz="2400" b="1"/>
            </a:lvl1pPr>
            <a:lvl2pPr marL="742950" indent="-285750">
              <a:buFont typeface="Wingdings" panose="05000000000000000000" pitchFamily="2" charset="2"/>
              <a:buChar char="§"/>
              <a:defRPr sz="22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pic>
        <p:nvPicPr>
          <p:cNvPr id="11" name="그림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5496" y="6450094"/>
            <a:ext cx="1123136" cy="360153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928CBDB0-F04C-4230-1C0E-14D56C8E2029}"/>
              </a:ext>
            </a:extLst>
          </p:cNvPr>
          <p:cNvSpPr/>
          <p:nvPr userDrawn="1"/>
        </p:nvSpPr>
        <p:spPr>
          <a:xfrm>
            <a:off x="153984" y="221"/>
            <a:ext cx="72008" cy="546127"/>
          </a:xfrm>
          <a:prstGeom prst="rect">
            <a:avLst/>
          </a:prstGeom>
          <a:solidFill>
            <a:srgbClr val="1512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F84E4D0-7EEB-2A03-20BA-B3C174022BD6}"/>
              </a:ext>
            </a:extLst>
          </p:cNvPr>
          <p:cNvSpPr/>
          <p:nvPr userDrawn="1"/>
        </p:nvSpPr>
        <p:spPr>
          <a:xfrm>
            <a:off x="306384" y="2553"/>
            <a:ext cx="72008" cy="546127"/>
          </a:xfrm>
          <a:prstGeom prst="rect">
            <a:avLst/>
          </a:prstGeom>
          <a:solidFill>
            <a:srgbClr val="1512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96B1F48-E434-675A-AF93-A7CF74F8915B}"/>
              </a:ext>
            </a:extLst>
          </p:cNvPr>
          <p:cNvSpPr/>
          <p:nvPr userDrawn="1"/>
        </p:nvSpPr>
        <p:spPr>
          <a:xfrm>
            <a:off x="448026" y="2614"/>
            <a:ext cx="72008" cy="546127"/>
          </a:xfrm>
          <a:prstGeom prst="rect">
            <a:avLst/>
          </a:prstGeom>
          <a:solidFill>
            <a:srgbClr val="1512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5" name="사각형: 잘린 위쪽 모서리 4">
            <a:extLst>
              <a:ext uri="{FF2B5EF4-FFF2-40B4-BE49-F238E27FC236}">
                <a16:creationId xmlns:a16="http://schemas.microsoft.com/office/drawing/2014/main" id="{4ABBE146-B200-F336-7B16-A5880D6F54C3}"/>
              </a:ext>
            </a:extLst>
          </p:cNvPr>
          <p:cNvSpPr/>
          <p:nvPr userDrawn="1"/>
        </p:nvSpPr>
        <p:spPr>
          <a:xfrm>
            <a:off x="4151784" y="6767599"/>
            <a:ext cx="3960440" cy="90180"/>
          </a:xfrm>
          <a:prstGeom prst="snip2SameRect">
            <a:avLst/>
          </a:prstGeom>
          <a:solidFill>
            <a:srgbClr val="15127C"/>
          </a:solidFill>
          <a:ln>
            <a:solidFill>
              <a:srgbClr val="0E02B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062138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2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609600" y="221"/>
            <a:ext cx="11355900" cy="546127"/>
          </a:xfrm>
          <a:prstGeom prst="rect">
            <a:avLst/>
          </a:prstGeom>
          <a:solidFill>
            <a:srgbClr val="1512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8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텍스트 개체 틀 2"/>
          <p:cNvSpPr>
            <a:spLocks noGrp="1"/>
          </p:cNvSpPr>
          <p:nvPr>
            <p:ph type="body" idx="1"/>
          </p:nvPr>
        </p:nvSpPr>
        <p:spPr>
          <a:xfrm>
            <a:off x="609601" y="0"/>
            <a:ext cx="11319048" cy="548680"/>
          </a:xfrm>
        </p:spPr>
        <p:txBody>
          <a:bodyPr anchor="ctr">
            <a:norm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14" name="타원 13"/>
          <p:cNvSpPr/>
          <p:nvPr/>
        </p:nvSpPr>
        <p:spPr>
          <a:xfrm>
            <a:off x="11604758" y="6453336"/>
            <a:ext cx="480053" cy="36004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5" name="슬라이드 번호 개체 틀 5"/>
          <p:cNvSpPr>
            <a:spLocks noGrp="1"/>
          </p:cNvSpPr>
          <p:nvPr/>
        </p:nvSpPr>
        <p:spPr>
          <a:xfrm>
            <a:off x="11557981" y="6524625"/>
            <a:ext cx="586691" cy="242974"/>
          </a:xfrm>
          <a:prstGeom prst="rect">
            <a:avLst/>
          </a:prstGeom>
        </p:spPr>
        <p:txBody>
          <a:bodyPr anchor="ctr" anchorCtr="1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01F53E-A65F-487F-8F8F-D40F9C63F15F}" type="slidenum">
              <a:rPr lang="ko-KR" altLang="en-US" sz="1100">
                <a:solidFill>
                  <a:prstClr val="black">
                    <a:lumMod val="75000"/>
                    <a:lumOff val="25000"/>
                  </a:prstClr>
                </a:solidFill>
                <a:latin typeface="Arial Black" pitchFamily="34" charset="0"/>
                <a:ea typeface="HY헤드라인M" pitchFamily="18" charset="-127"/>
              </a:rPr>
              <a:pPr/>
              <a:t>‹#›</a:t>
            </a:fld>
            <a:endParaRPr lang="ko-KR" altLang="en-US" sz="1400">
              <a:solidFill>
                <a:prstClr val="black">
                  <a:lumMod val="75000"/>
                  <a:lumOff val="25000"/>
                </a:prstClr>
              </a:solidFill>
              <a:latin typeface="Arial Black" pitchFamily="34" charset="0"/>
              <a:ea typeface="HY헤드라인M" pitchFamily="18" charset="-127"/>
            </a:endParaRPr>
          </a:p>
        </p:txBody>
      </p:sp>
      <p:sp>
        <p:nvSpPr>
          <p:cNvPr id="7" name="내용 개체 틀 2"/>
          <p:cNvSpPr>
            <a:spLocks noGrp="1"/>
          </p:cNvSpPr>
          <p:nvPr>
            <p:ph idx="10"/>
          </p:nvPr>
        </p:nvSpPr>
        <p:spPr>
          <a:xfrm>
            <a:off x="609600" y="764704"/>
            <a:ext cx="11319048" cy="5544616"/>
          </a:xfrm>
        </p:spPr>
        <p:txBody>
          <a:bodyPr>
            <a:normAutofit/>
          </a:bodyPr>
          <a:lstStyle>
            <a:lvl1pPr marL="342900" indent="-342900">
              <a:buFont typeface="Wingdings" panose="05000000000000000000" pitchFamily="2" charset="2"/>
              <a:buChar char="v"/>
              <a:defRPr sz="2400" b="1"/>
            </a:lvl1pPr>
            <a:lvl2pPr marL="742950" indent="-285750">
              <a:buFont typeface="Wingdings" panose="05000000000000000000" pitchFamily="2" charset="2"/>
              <a:buChar char="§"/>
              <a:defRPr sz="22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pic>
        <p:nvPicPr>
          <p:cNvPr id="11" name="그림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5496" y="6450094"/>
            <a:ext cx="1123136" cy="360153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928CBDB0-F04C-4230-1C0E-14D56C8E2029}"/>
              </a:ext>
            </a:extLst>
          </p:cNvPr>
          <p:cNvSpPr/>
          <p:nvPr userDrawn="1"/>
        </p:nvSpPr>
        <p:spPr>
          <a:xfrm>
            <a:off x="58086" y="221"/>
            <a:ext cx="72008" cy="546127"/>
          </a:xfrm>
          <a:prstGeom prst="rect">
            <a:avLst/>
          </a:prstGeom>
          <a:solidFill>
            <a:srgbClr val="1512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F84E4D0-7EEB-2A03-20BA-B3C174022BD6}"/>
              </a:ext>
            </a:extLst>
          </p:cNvPr>
          <p:cNvSpPr/>
          <p:nvPr userDrawn="1"/>
        </p:nvSpPr>
        <p:spPr>
          <a:xfrm>
            <a:off x="210486" y="2553"/>
            <a:ext cx="72008" cy="546127"/>
          </a:xfrm>
          <a:prstGeom prst="rect">
            <a:avLst/>
          </a:prstGeom>
          <a:solidFill>
            <a:srgbClr val="1512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96B1F48-E434-675A-AF93-A7CF74F8915B}"/>
              </a:ext>
            </a:extLst>
          </p:cNvPr>
          <p:cNvSpPr/>
          <p:nvPr userDrawn="1"/>
        </p:nvSpPr>
        <p:spPr>
          <a:xfrm>
            <a:off x="352128" y="-1460"/>
            <a:ext cx="72008" cy="546127"/>
          </a:xfrm>
          <a:prstGeom prst="rect">
            <a:avLst/>
          </a:prstGeom>
          <a:solidFill>
            <a:srgbClr val="1512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977D639-4FA5-1C19-15F4-787B47119233}"/>
              </a:ext>
            </a:extLst>
          </p:cNvPr>
          <p:cNvSpPr/>
          <p:nvPr userDrawn="1"/>
        </p:nvSpPr>
        <p:spPr>
          <a:xfrm>
            <a:off x="493770" y="-1460"/>
            <a:ext cx="72008" cy="546127"/>
          </a:xfrm>
          <a:prstGeom prst="rect">
            <a:avLst/>
          </a:prstGeom>
          <a:solidFill>
            <a:srgbClr val="1512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6" name="사각형: 잘린 위쪽 모서리 5">
            <a:extLst>
              <a:ext uri="{FF2B5EF4-FFF2-40B4-BE49-F238E27FC236}">
                <a16:creationId xmlns:a16="http://schemas.microsoft.com/office/drawing/2014/main" id="{79697533-F4B9-5B8B-681B-99089A530D0C}"/>
              </a:ext>
            </a:extLst>
          </p:cNvPr>
          <p:cNvSpPr/>
          <p:nvPr userDrawn="1"/>
        </p:nvSpPr>
        <p:spPr>
          <a:xfrm>
            <a:off x="4151784" y="6767599"/>
            <a:ext cx="3960440" cy="90180"/>
          </a:xfrm>
          <a:prstGeom prst="snip2SameRect">
            <a:avLst/>
          </a:prstGeom>
          <a:solidFill>
            <a:srgbClr val="15127C"/>
          </a:solidFill>
          <a:ln>
            <a:solidFill>
              <a:srgbClr val="0E02B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58153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FED90-7364-4FDE-8BAE-ADE34AC1B1DA}" type="datetimeFigureOut">
              <a:rPr lang="ko-KR" altLang="en-US" smtClean="0"/>
              <a:pPr/>
              <a:t>2025-03-06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D6841-3795-4D3F-91F1-E3A2CEAB4A7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0"/>
            <a:ext cx="12192000" cy="571480"/>
          </a:xfrm>
          <a:prstGeom prst="rect">
            <a:avLst/>
          </a:prstGeom>
          <a:solidFill>
            <a:srgbClr val="15127C"/>
          </a:soli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</a:endParaRPr>
          </a:p>
        </p:txBody>
      </p:sp>
      <p:sp>
        <p:nvSpPr>
          <p:cNvPr id="2" name="사각형: 잘린 위쪽 모서리 1">
            <a:extLst>
              <a:ext uri="{FF2B5EF4-FFF2-40B4-BE49-F238E27FC236}">
                <a16:creationId xmlns:a16="http://schemas.microsoft.com/office/drawing/2014/main" id="{584BBDB9-21E4-3C5C-8BD8-A5E649A7BF48}"/>
              </a:ext>
            </a:extLst>
          </p:cNvPr>
          <p:cNvSpPr/>
          <p:nvPr userDrawn="1"/>
        </p:nvSpPr>
        <p:spPr>
          <a:xfrm>
            <a:off x="4151784" y="6767599"/>
            <a:ext cx="3960440" cy="90180"/>
          </a:xfrm>
          <a:prstGeom prst="snip2SameRect">
            <a:avLst/>
          </a:prstGeom>
          <a:solidFill>
            <a:srgbClr val="15127C"/>
          </a:solidFill>
          <a:ln>
            <a:solidFill>
              <a:srgbClr val="0E02B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87772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FED90-7364-4FDE-8BAE-ADE34AC1B1DA}" type="datetimeFigureOut">
              <a:rPr lang="ko-KR" altLang="en-US" smtClean="0"/>
              <a:pPr/>
              <a:t>2025-03-06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D6841-3795-4D3F-91F1-E3A2CEAB4A7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FED90-7364-4FDE-8BAE-ADE34AC1B1DA}" type="datetimeFigureOut">
              <a:rPr lang="ko-KR" altLang="en-US" smtClean="0"/>
              <a:pPr/>
              <a:t>2025-03-06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D6841-3795-4D3F-91F1-E3A2CEAB4A7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FED90-7364-4FDE-8BAE-ADE34AC1B1DA}" type="datetimeFigureOut">
              <a:rPr lang="ko-KR" altLang="en-US" smtClean="0"/>
              <a:pPr/>
              <a:t>2025-03-06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D6841-3795-4D3F-91F1-E3A2CEAB4A7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FED90-7364-4FDE-8BAE-ADE34AC1B1DA}" type="datetimeFigureOut">
              <a:rPr lang="ko-KR" altLang="en-US" smtClean="0"/>
              <a:pPr/>
              <a:t>2025-03-06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D6841-3795-4D3F-91F1-E3A2CEAB4A7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FED90-7364-4FDE-8BAE-ADE34AC1B1DA}" type="datetimeFigureOut">
              <a:rPr lang="ko-KR" altLang="en-US" smtClean="0"/>
              <a:pPr/>
              <a:t>2025-03-06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D6841-3795-4D3F-91F1-E3A2CEAB4A7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바탕3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10" name="직사각형 9"/>
          <p:cNvSpPr/>
          <p:nvPr userDrawn="1"/>
        </p:nvSpPr>
        <p:spPr>
          <a:xfrm>
            <a:off x="0" y="2852936"/>
            <a:ext cx="12192000" cy="7200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1" name="직사각형 10"/>
          <p:cNvSpPr/>
          <p:nvPr userDrawn="1"/>
        </p:nvSpPr>
        <p:spPr>
          <a:xfrm>
            <a:off x="0" y="4365104"/>
            <a:ext cx="12192000" cy="7200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pic>
        <p:nvPicPr>
          <p:cNvPr id="12" name="그림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924944"/>
            <a:ext cx="2879212" cy="144016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086222" y="2928399"/>
            <a:ext cx="1665484" cy="144016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751705" y="2924288"/>
            <a:ext cx="1745747" cy="1440159"/>
          </a:xfrm>
          <a:prstGeom prst="rect">
            <a:avLst/>
          </a:prstGeom>
        </p:spPr>
      </p:pic>
      <p:pic>
        <p:nvPicPr>
          <p:cNvPr id="21" name="Picture 2" descr="비디오 코딩 관련 그림에 대한 이미지 검색결과"/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6568" y="2924287"/>
            <a:ext cx="3275432" cy="1437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6" descr="비디오 코딩 관련 그림에 대한 이미지 검색결과"/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7453" y="2928400"/>
            <a:ext cx="3419116" cy="1441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직사각형 22"/>
          <p:cNvSpPr/>
          <p:nvPr userDrawn="1"/>
        </p:nvSpPr>
        <p:spPr>
          <a:xfrm>
            <a:off x="8208235" y="188640"/>
            <a:ext cx="3840427" cy="5040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pic>
        <p:nvPicPr>
          <p:cNvPr id="15" name="그림 14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11013169" y="69539"/>
            <a:ext cx="1133872" cy="36359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바탕3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직사각형 1"/>
          <p:cNvSpPr/>
          <p:nvPr userDrawn="1"/>
        </p:nvSpPr>
        <p:spPr>
          <a:xfrm>
            <a:off x="8208235" y="188640"/>
            <a:ext cx="3840427" cy="5040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13825157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 userDrawn="1"/>
        </p:nvSpPr>
        <p:spPr>
          <a:xfrm>
            <a:off x="1719098" y="-2654"/>
            <a:ext cx="2496277" cy="6858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078" y="1713857"/>
            <a:ext cx="2114317" cy="10473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6" descr="http://cfs13.tistory.com/image/33/tistory/2008/11/07/16/41/4913f13b3d3df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077" y="2885481"/>
            <a:ext cx="2114319" cy="1067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9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077" y="548680"/>
            <a:ext cx="2114319" cy="10387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10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079" y="4090121"/>
            <a:ext cx="2114317" cy="1067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8" descr="http://www.techlicious.com/images/av/ea-active-2-364px.jpg"/>
          <p:cNvPicPr>
            <a:picLocks noChangeAspect="1" noChangeArrowheads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60" b="18469"/>
          <a:stretch/>
        </p:blipFill>
        <p:spPr bwMode="auto">
          <a:xfrm>
            <a:off x="1910079" y="5314257"/>
            <a:ext cx="2114316" cy="1067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섹션 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9350" y="144016"/>
            <a:ext cx="11713301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2832992" y="764704"/>
            <a:ext cx="3119669" cy="0"/>
          </a:xfrm>
          <a:prstGeom prst="line">
            <a:avLst/>
          </a:prstGeom>
          <a:ln w="76200"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5952662" y="764704"/>
            <a:ext cx="3119669" cy="0"/>
          </a:xfrm>
          <a:prstGeom prst="line">
            <a:avLst/>
          </a:prstGeom>
          <a:ln w="76200">
            <a:solidFill>
              <a:schemeClr val="tx2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>
            <a:off x="9072331" y="764704"/>
            <a:ext cx="3119669" cy="0"/>
          </a:xfrm>
          <a:prstGeom prst="line">
            <a:avLst/>
          </a:prstGeom>
          <a:ln w="76200">
            <a:solidFill>
              <a:schemeClr val="accent1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 userDrawn="1"/>
        </p:nvCxnSpPr>
        <p:spPr>
          <a:xfrm>
            <a:off x="0" y="764704"/>
            <a:ext cx="3119669" cy="0"/>
          </a:xfrm>
          <a:prstGeom prst="line">
            <a:avLst/>
          </a:prstGeom>
          <a:ln w="76200">
            <a:solidFill>
              <a:schemeClr val="accent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내용 개체 틀 2"/>
          <p:cNvSpPr>
            <a:spLocks noGrp="1"/>
          </p:cNvSpPr>
          <p:nvPr>
            <p:ph idx="10"/>
          </p:nvPr>
        </p:nvSpPr>
        <p:spPr>
          <a:xfrm>
            <a:off x="239350" y="908720"/>
            <a:ext cx="11713301" cy="5688632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3">
                  <a:lumMod val="75000"/>
                </a:schemeClr>
              </a:buClr>
              <a:buFont typeface="Wingdings" pitchFamily="2" charset="2"/>
              <a:buChar char="n"/>
              <a:defRPr sz="2200" b="0">
                <a:latin typeface="+mn-ea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8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600"/>
            </a:lvl3pPr>
            <a:lvl4pPr marL="809625" indent="-180975">
              <a:spcAft>
                <a:spcPts val="300"/>
              </a:spcAft>
              <a:buSzPct val="96000"/>
              <a:defRPr sz="1400"/>
            </a:lvl4pPr>
            <a:lvl5pPr marL="990600" indent="-180975">
              <a:defRPr sz="1400"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12" name="Rectangle 23"/>
          <p:cNvSpPr>
            <a:spLocks noChangeArrowheads="1"/>
          </p:cNvSpPr>
          <p:nvPr userDrawn="1"/>
        </p:nvSpPr>
        <p:spPr bwMode="auto">
          <a:xfrm>
            <a:off x="4934859" y="6614069"/>
            <a:ext cx="2035605" cy="184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00" tIns="46000" rIns="92000" bIns="46000" anchor="ctr"/>
          <a:lstStyle/>
          <a:p>
            <a:pPr algn="ctr"/>
            <a:fld id="{BCA6365A-A6D8-4C5D-8B65-3F43B4140DAB}" type="slidenum">
              <a:rPr lang="en-US" altLang="ko-KR" sz="1400" b="0" smtClean="0">
                <a:solidFill>
                  <a:schemeClr val="tx1"/>
                </a:solidFill>
                <a:latin typeface="Times New Roman" panose="02020603050405020304" pitchFamily="18" charset="0"/>
                <a:ea typeface="굴림" pitchFamily="50" charset="-127"/>
                <a:cs typeface="Times New Roman" panose="02020603050405020304" pitchFamily="18" charset="0"/>
              </a:rPr>
              <a:pPr algn="ctr"/>
              <a:t>‹#›</a:t>
            </a:fld>
            <a:r>
              <a:rPr lang="en-US" altLang="ko-KR" sz="1400" b="0">
                <a:solidFill>
                  <a:schemeClr val="tx1"/>
                </a:solidFill>
                <a:latin typeface="Times New Roman" panose="02020603050405020304" pitchFamily="18" charset="0"/>
                <a:ea typeface="굴림" pitchFamily="50" charset="-127"/>
                <a:cs typeface="Times New Roman" panose="02020603050405020304" pitchFamily="18" charset="0"/>
              </a:rPr>
              <a:t>/8</a:t>
            </a:r>
          </a:p>
        </p:txBody>
      </p:sp>
      <p:pic>
        <p:nvPicPr>
          <p:cNvPr id="15" name="그림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1549" y="21605"/>
            <a:ext cx="927953" cy="708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4861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FED90-7364-4FDE-8BAE-ADE34AC1B1DA}" type="datetimeFigureOut">
              <a:rPr lang="ko-KR" altLang="en-US" smtClean="0"/>
              <a:pPr/>
              <a:t>2025-03-06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D6841-3795-4D3F-91F1-E3A2CEAB4A7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6695213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868705D-D306-3044-AB3E-9550C37B4F1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49727" y="2888457"/>
            <a:ext cx="345371" cy="323056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/>
          <a:lstStyle>
            <a:lvl1pPr algn="ctr">
              <a:defRPr sz="600" b="0" i="0">
                <a:latin typeface="Lato Light" panose="020F0302020204030203" pitchFamily="34" charset="77"/>
              </a:defRPr>
            </a:lvl1pPr>
          </a:lstStyle>
          <a:p>
            <a:endParaRPr lang="en-SV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592C6AA0-D312-F948-810E-C69B2B694E0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959792" y="3713647"/>
            <a:ext cx="345371" cy="323056"/>
          </a:xfrm>
          <a:solidFill>
            <a:schemeClr val="accent2">
              <a:lumMod val="20000"/>
              <a:lumOff val="80000"/>
            </a:schemeClr>
          </a:solidFill>
        </p:spPr>
        <p:txBody>
          <a:bodyPr anchor="ctr"/>
          <a:lstStyle>
            <a:lvl1pPr algn="ctr">
              <a:defRPr sz="600" b="0" i="0">
                <a:latin typeface="Lato Light" panose="020F0302020204030203" pitchFamily="34" charset="77"/>
              </a:defRPr>
            </a:lvl1pPr>
          </a:lstStyle>
          <a:p>
            <a:endParaRPr lang="en-SV"/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88A7E03B-C183-C14E-B0EC-E46E29C5945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220208" y="4594594"/>
            <a:ext cx="345371" cy="323056"/>
          </a:xfrm>
          <a:solidFill>
            <a:schemeClr val="accent3">
              <a:lumMod val="20000"/>
              <a:lumOff val="80000"/>
            </a:schemeClr>
          </a:solidFill>
        </p:spPr>
        <p:txBody>
          <a:bodyPr anchor="ctr"/>
          <a:lstStyle>
            <a:lvl1pPr algn="ctr">
              <a:defRPr sz="600" b="0" i="0">
                <a:latin typeface="Lato Light" panose="020F0302020204030203" pitchFamily="34" charset="77"/>
              </a:defRPr>
            </a:lvl1pPr>
          </a:lstStyle>
          <a:p>
            <a:endParaRPr lang="en-SV"/>
          </a:p>
        </p:txBody>
      </p:sp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58901E7A-AF26-CA4A-A3BC-A89E9216B30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194488" y="5453237"/>
            <a:ext cx="345371" cy="323056"/>
          </a:xfrm>
          <a:solidFill>
            <a:schemeClr val="accent4">
              <a:lumMod val="20000"/>
              <a:lumOff val="80000"/>
            </a:schemeClr>
          </a:solidFill>
        </p:spPr>
        <p:txBody>
          <a:bodyPr anchor="ctr"/>
          <a:lstStyle>
            <a:lvl1pPr algn="ctr">
              <a:defRPr sz="600" b="0" i="0">
                <a:latin typeface="Lato Light" panose="020F0302020204030203" pitchFamily="34" charset="77"/>
              </a:defRPr>
            </a:lvl1pPr>
          </a:lstStyle>
          <a:p>
            <a:endParaRPr lang="en-SV"/>
          </a:p>
        </p:txBody>
      </p:sp>
    </p:spTree>
    <p:extLst>
      <p:ext uri="{BB962C8B-B14F-4D97-AF65-F5344CB8AC3E}">
        <p14:creationId xmlns:p14="http://schemas.microsoft.com/office/powerpoint/2010/main" val="41507213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FED90-7364-4FDE-8BAE-ADE34AC1B1DA}" type="datetimeFigureOut">
              <a:rPr lang="ko-KR" altLang="en-US" smtClean="0"/>
              <a:pPr/>
              <a:t>2025-03-06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D6841-3795-4D3F-91F1-E3A2CEAB4A7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FED90-7364-4FDE-8BAE-ADE34AC1B1DA}" type="datetimeFigureOut">
              <a:rPr lang="ko-KR" altLang="en-US" smtClean="0"/>
              <a:pPr/>
              <a:t>2025-03-06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D6841-3795-4D3F-91F1-E3A2CEAB4A7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바탕3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0" y="2852936"/>
            <a:ext cx="12192000" cy="72008"/>
          </a:xfrm>
          <a:prstGeom prst="rect">
            <a:avLst/>
          </a:prstGeom>
          <a:solidFill>
            <a:srgbClr val="1103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5" name="직사각형 14"/>
          <p:cNvSpPr/>
          <p:nvPr/>
        </p:nvSpPr>
        <p:spPr>
          <a:xfrm>
            <a:off x="0" y="4365104"/>
            <a:ext cx="12192000" cy="72008"/>
          </a:xfrm>
          <a:prstGeom prst="rect">
            <a:avLst/>
          </a:prstGeom>
          <a:solidFill>
            <a:srgbClr val="0E02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6" name="직사각형 15"/>
          <p:cNvSpPr/>
          <p:nvPr userDrawn="1"/>
        </p:nvSpPr>
        <p:spPr>
          <a:xfrm>
            <a:off x="8208235" y="188640"/>
            <a:ext cx="3840427" cy="5040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pic>
        <p:nvPicPr>
          <p:cNvPr id="17" name="그림 1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924944"/>
            <a:ext cx="2879212" cy="1440160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086222" y="2928399"/>
            <a:ext cx="1665484" cy="1440160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751705" y="2924288"/>
            <a:ext cx="1745747" cy="1440159"/>
          </a:xfrm>
          <a:prstGeom prst="rect">
            <a:avLst/>
          </a:prstGeom>
        </p:spPr>
      </p:pic>
      <p:pic>
        <p:nvPicPr>
          <p:cNvPr id="1026" name="Picture 2" descr="비디오 코딩 관련 그림에 대한 이미지 검색결과"/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6568" y="2924287"/>
            <a:ext cx="3275432" cy="1437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비디오 코딩 관련 그림에 대한 이미지 검색결과"/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7453" y="2928400"/>
            <a:ext cx="3419116" cy="1441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530B8DC2-256E-CCE3-DA64-D35898361525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11021795" y="9157"/>
            <a:ext cx="1133872" cy="36359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2BA5243-B254-EF46-D0A5-55C47F44FC3B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81" y="9958"/>
            <a:ext cx="587059" cy="48547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1719098" y="-2654"/>
            <a:ext cx="2496277" cy="6858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pic>
        <p:nvPicPr>
          <p:cNvPr id="9" name="Picture 9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077" y="1104945"/>
            <a:ext cx="2114319" cy="10526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0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077" y="2373658"/>
            <a:ext cx="2114319" cy="10526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3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076" y="4920962"/>
            <a:ext cx="2111984" cy="10670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5" descr="http://cfile217.uf.daum.net/image/1737D23D5121839809006F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077" y="3643550"/>
            <a:ext cx="2111987" cy="1058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0076" y="1107781"/>
            <a:ext cx="2111984" cy="1056399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1915972" y="2353419"/>
            <a:ext cx="2106088" cy="1071165"/>
          </a:xfrm>
          <a:prstGeom prst="rect">
            <a:avLst/>
          </a:prstGeom>
        </p:spPr>
      </p:pic>
      <p:pic>
        <p:nvPicPr>
          <p:cNvPr id="14" name="Picture 6" descr="비디오 코딩 관련 그림에 대한 이미지 검색결과"/>
          <p:cNvPicPr>
            <a:picLocks noChangeAspect="1" noChangeArrowheads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078" y="3634062"/>
            <a:ext cx="2111983" cy="1067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비디오 코딩 관련 그림에 대한 이미지 검색결과"/>
          <p:cNvPicPr>
            <a:picLocks noChangeAspect="1" noChangeArrowheads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077" y="4919198"/>
            <a:ext cx="2111984" cy="1068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4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1719098" y="-2654"/>
            <a:ext cx="2496277" cy="6858000"/>
          </a:xfrm>
          <a:prstGeom prst="rect">
            <a:avLst/>
          </a:prstGeom>
          <a:solidFill>
            <a:srgbClr val="4920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pic>
        <p:nvPicPr>
          <p:cNvPr id="9" name="Picture 9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077" y="1104945"/>
            <a:ext cx="2114319" cy="10526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0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077" y="2373658"/>
            <a:ext cx="2114319" cy="10526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3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076" y="4920962"/>
            <a:ext cx="2111984" cy="10670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5" descr="http://cfile217.uf.daum.net/image/1737D23D5121839809006F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077" y="3643550"/>
            <a:ext cx="2111987" cy="1058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0076" y="1107781"/>
            <a:ext cx="2111984" cy="1056399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1915972" y="2353419"/>
            <a:ext cx="2106088" cy="1071165"/>
          </a:xfrm>
          <a:prstGeom prst="rect">
            <a:avLst/>
          </a:prstGeom>
        </p:spPr>
      </p:pic>
      <p:pic>
        <p:nvPicPr>
          <p:cNvPr id="14" name="Picture 6" descr="비디오 코딩 관련 그림에 대한 이미지 검색결과"/>
          <p:cNvPicPr>
            <a:picLocks noChangeAspect="1" noChangeArrowheads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078" y="3634062"/>
            <a:ext cx="2111983" cy="1067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비디오 코딩 관련 그림에 대한 이미지 검색결과"/>
          <p:cNvPicPr>
            <a:picLocks noChangeAspect="1" noChangeArrowheads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077" y="4919198"/>
            <a:ext cx="2111984" cy="1068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43753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1" y="221"/>
            <a:ext cx="646451" cy="546127"/>
          </a:xfrm>
          <a:prstGeom prst="rect">
            <a:avLst/>
          </a:prstGeom>
          <a:solidFill>
            <a:srgbClr val="EE7E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0" name="직사각형 9"/>
          <p:cNvSpPr/>
          <p:nvPr/>
        </p:nvSpPr>
        <p:spPr>
          <a:xfrm>
            <a:off x="646451" y="221"/>
            <a:ext cx="11545549" cy="546127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8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텍스트 개체 틀 2"/>
          <p:cNvSpPr>
            <a:spLocks noGrp="1"/>
          </p:cNvSpPr>
          <p:nvPr>
            <p:ph type="body" idx="1"/>
          </p:nvPr>
        </p:nvSpPr>
        <p:spPr>
          <a:xfrm>
            <a:off x="719403" y="0"/>
            <a:ext cx="11472597" cy="5486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14" name="타원 13"/>
          <p:cNvSpPr/>
          <p:nvPr/>
        </p:nvSpPr>
        <p:spPr>
          <a:xfrm>
            <a:off x="11604758" y="6453336"/>
            <a:ext cx="480053" cy="36004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5" name="슬라이드 번호 개체 틀 5"/>
          <p:cNvSpPr>
            <a:spLocks noGrp="1"/>
          </p:cNvSpPr>
          <p:nvPr/>
        </p:nvSpPr>
        <p:spPr>
          <a:xfrm>
            <a:off x="11557981" y="6524625"/>
            <a:ext cx="586691" cy="242974"/>
          </a:xfrm>
          <a:prstGeom prst="rect">
            <a:avLst/>
          </a:prstGeom>
        </p:spPr>
        <p:txBody>
          <a:bodyPr anchor="ctr" anchorCtr="1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01F53E-A65F-487F-8F8F-D40F9C63F15F}" type="slidenum">
              <a:rPr lang="ko-KR" altLang="en-US" sz="1100">
                <a:solidFill>
                  <a:prstClr val="black">
                    <a:lumMod val="75000"/>
                    <a:lumOff val="25000"/>
                  </a:prstClr>
                </a:solidFill>
                <a:latin typeface="Arial Black" pitchFamily="34" charset="0"/>
                <a:ea typeface="HY헤드라인M" pitchFamily="18" charset="-127"/>
              </a:rPr>
              <a:pPr/>
              <a:t>‹#›</a:t>
            </a:fld>
            <a:endParaRPr lang="ko-KR" altLang="en-US" sz="1400">
              <a:solidFill>
                <a:prstClr val="black">
                  <a:lumMod val="75000"/>
                  <a:lumOff val="25000"/>
                </a:prstClr>
              </a:solidFill>
              <a:latin typeface="Arial Black" pitchFamily="34" charset="0"/>
              <a:ea typeface="HY헤드라인M" pitchFamily="18" charset="-127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BFED90-7364-4FDE-8BAE-ADE34AC1B1DA}" type="datetimeFigureOut">
              <a:rPr lang="ko-KR" altLang="en-US" smtClean="0"/>
              <a:pPr/>
              <a:t>2025-03-06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BD6841-3795-4D3F-91F1-E3A2CEAB4A7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9" r:id="rId7"/>
    <p:sldLayoutId id="2147483888" r:id="rId8"/>
    <p:sldLayoutId id="2147483680" r:id="rId9"/>
    <p:sldLayoutId id="2147483882" r:id="rId10"/>
    <p:sldLayoutId id="2147483887" r:id="rId11"/>
    <p:sldLayoutId id="2147483891" r:id="rId12"/>
    <p:sldLayoutId id="2147483892" r:id="rId13"/>
    <p:sldLayoutId id="2147483893" r:id="rId14"/>
    <p:sldLayoutId id="2147483894" r:id="rId15"/>
    <p:sldLayoutId id="2147483681" r:id="rId16"/>
    <p:sldLayoutId id="2147483883" r:id="rId17"/>
    <p:sldLayoutId id="2147483884" r:id="rId18"/>
    <p:sldLayoutId id="2147483885" r:id="rId19"/>
    <p:sldLayoutId id="2147483889" r:id="rId20"/>
    <p:sldLayoutId id="2147483686" r:id="rId21"/>
    <p:sldLayoutId id="2147483687" r:id="rId22"/>
    <p:sldLayoutId id="2147483688" r:id="rId23"/>
    <p:sldLayoutId id="2147483689" r:id="rId24"/>
    <p:sldLayoutId id="2147483690" r:id="rId25"/>
    <p:sldLayoutId id="2147483692" r:id="rId26"/>
    <p:sldLayoutId id="2147483693" r:id="rId27"/>
    <p:sldLayoutId id="2147483654" r:id="rId28"/>
    <p:sldLayoutId id="2147483881" r:id="rId29"/>
    <p:sldLayoutId id="2147483886" r:id="rId30"/>
    <p:sldLayoutId id="2147483890" r:id="rId3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204.06125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3.png"/><Relationship Id="rId4" Type="http://schemas.openxmlformats.org/officeDocument/2006/relationships/customXml" Target="../ink/ink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103.00020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arxiv.org/abs/2204.06125" TargetMode="External"/><Relationship Id="rId4" Type="http://schemas.openxmlformats.org/officeDocument/2006/relationships/hyperlink" Target="https://arxiv.org/abs/2112.10741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4.png"/><Relationship Id="rId4" Type="http://schemas.openxmlformats.org/officeDocument/2006/relationships/image" Target="../media/image23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4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1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Box 2"/>
          <p:cNvSpPr txBox="1">
            <a:spLocks noChangeArrowheads="1"/>
          </p:cNvSpPr>
          <p:nvPr/>
        </p:nvSpPr>
        <p:spPr bwMode="auto">
          <a:xfrm>
            <a:off x="601766" y="935628"/>
            <a:ext cx="10988469" cy="10902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104306" tIns="52153" rIns="104306" bIns="52153" anchor="t">
            <a:spAutoFit/>
          </a:bodyPr>
          <a:lstStyle/>
          <a:p>
            <a:pPr algn="ctr" fontAlgn="base" latinLnBrk="0"/>
            <a:r>
              <a:rPr lang="en-US" altLang="ko-KR" sz="3200" b="1" dirty="0">
                <a:ea typeface="맑은 고딕"/>
              </a:rPr>
              <a:t>Hierarchical Text-Conditional Image Generation with CLIP </a:t>
            </a:r>
            <a:r>
              <a:rPr lang="en-US" altLang="ko-KR" sz="3200" b="1" dirty="0" err="1">
                <a:ea typeface="맑은 고딕"/>
              </a:rPr>
              <a:t>Latents</a:t>
            </a:r>
            <a:endParaRPr lang="ko-KR" altLang="en-US" sz="3200" b="1" dirty="0">
              <a:solidFill>
                <a:srgbClr val="2818FC"/>
              </a:solidFill>
              <a:ea typeface="맑은 고딕"/>
            </a:endParaRPr>
          </a:p>
        </p:txBody>
      </p:sp>
      <p:sp>
        <p:nvSpPr>
          <p:cNvPr id="13" name="Text Box 2"/>
          <p:cNvSpPr txBox="1">
            <a:spLocks noChangeArrowheads="1"/>
          </p:cNvSpPr>
          <p:nvPr/>
        </p:nvSpPr>
        <p:spPr bwMode="auto">
          <a:xfrm>
            <a:off x="1524000" y="4437112"/>
            <a:ext cx="9144000" cy="382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104306" tIns="52153" rIns="104306" bIns="52153" anchor="t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ea typeface="맑은 고딕"/>
              </a:rPr>
              <a:t>2025-03-04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1524000" y="4941168"/>
            <a:ext cx="9144000" cy="14903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104306" tIns="52153" rIns="104306" bIns="52153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Sein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Choi</a:t>
            </a:r>
          </a:p>
          <a:p>
            <a:pPr algn="ctr"/>
            <a:r>
              <a:rPr lang="en-US" altLang="ko-KR" b="1" dirty="0">
                <a:solidFill>
                  <a:srgbClr val="0E02B0"/>
                </a:solidFill>
              </a:rPr>
              <a:t>I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ntelligent </a:t>
            </a:r>
            <a:r>
              <a:rPr lang="en-US" altLang="ko-KR" b="1" dirty="0">
                <a:solidFill>
                  <a:srgbClr val="0E02B0"/>
                </a:solidFill>
              </a:rPr>
              <a:t>V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ision </a:t>
            </a:r>
            <a:r>
              <a:rPr lang="en-US" altLang="ko-KR" b="1" dirty="0">
                <a:solidFill>
                  <a:srgbClr val="0E02B0"/>
                </a:solidFill>
              </a:rPr>
              <a:t>P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rocessing </a:t>
            </a:r>
            <a:r>
              <a:rPr lang="en-US" altLang="ko-KR" b="1" dirty="0">
                <a:solidFill>
                  <a:srgbClr val="0E02B0"/>
                </a:solidFill>
              </a:rPr>
              <a:t>L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ab. (</a:t>
            </a:r>
            <a:r>
              <a:rPr lang="en-US" altLang="ko-KR" b="1" dirty="0">
                <a:solidFill>
                  <a:srgbClr val="0E02B0"/>
                </a:solidFill>
              </a:rPr>
              <a:t>IVPL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</a:p>
          <a:p>
            <a:pPr algn="ctr"/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https://ivpl.sookmyung.ac.kr </a:t>
            </a:r>
          </a:p>
          <a:p>
            <a:pPr algn="ctr"/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Div. of AI Engineering, </a:t>
            </a:r>
            <a:r>
              <a:rPr lang="en-US" altLang="ko-KR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Sookmyung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Women’s University</a:t>
            </a:r>
          </a:p>
          <a:p>
            <a:pPr algn="ctr"/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E-mail: csi1806@sookmyung.ac.kr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9671F0-B806-614E-915E-7B1C3A4F15E3}"/>
              </a:ext>
            </a:extLst>
          </p:cNvPr>
          <p:cNvSpPr txBox="1"/>
          <p:nvPr/>
        </p:nvSpPr>
        <p:spPr>
          <a:xfrm>
            <a:off x="601766" y="2025838"/>
            <a:ext cx="10988468" cy="64633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R="0" lvl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dirty="0"/>
              <a:t>Ramesh A, </a:t>
            </a:r>
            <a:r>
              <a:rPr lang="en-US" altLang="ko-KR" dirty="0" err="1"/>
              <a:t>Dhariwal</a:t>
            </a:r>
            <a:r>
              <a:rPr lang="en-US" altLang="ko-KR" dirty="0"/>
              <a:t> P, Nichol A, Chu C, Chen M., “Hierarchical Text-Conditional Image Generation with CLIP </a:t>
            </a:r>
            <a:r>
              <a:rPr lang="en-US" altLang="ko-KR" dirty="0" err="1"/>
              <a:t>Latents</a:t>
            </a:r>
            <a:r>
              <a:rPr lang="en-US" altLang="ko-KR" dirty="0"/>
              <a:t>”, 2022, Available: </a:t>
            </a:r>
            <a:r>
              <a:rPr lang="en-US" altLang="ko-KR" dirty="0">
                <a:effectLst/>
                <a:hlinkClick r:id="rId3"/>
              </a:rPr>
              <a:t>https://arxiv.org/abs/2112.10741</a:t>
            </a:r>
            <a:endParaRPr kumimoji="0" lang="en-US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잉크 1">
                <a:extLst>
                  <a:ext uri="{FF2B5EF4-FFF2-40B4-BE49-F238E27FC236}">
                    <a16:creationId xmlns:a16="http://schemas.microsoft.com/office/drawing/2014/main" id="{B6323B47-9F38-646A-1EF2-EE6FFDB23D93}"/>
                  </a:ext>
                </a:extLst>
              </p14:cNvPr>
              <p14:cNvContentPartPr/>
              <p14:nvPr/>
            </p14:nvContentPartPr>
            <p14:xfrm>
              <a:off x="5895202" y="-164156"/>
              <a:ext cx="40977" cy="12871"/>
            </p14:xfrm>
          </p:contentPart>
        </mc:Choice>
        <mc:Fallback xmlns="">
          <p:pic>
            <p:nvPicPr>
              <p:cNvPr id="2" name="잉크 1">
                <a:extLst>
                  <a:ext uri="{FF2B5EF4-FFF2-40B4-BE49-F238E27FC236}">
                    <a16:creationId xmlns:a16="http://schemas.microsoft.com/office/drawing/2014/main" id="{B6323B47-9F38-646A-1EF2-EE6FFDB23D9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877386" y="-188908"/>
                <a:ext cx="76253" cy="618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D225F8-BCBA-9D0B-B102-8873527646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EDFF98B2-0869-179A-8177-B1E09ECCFB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Image Manipulations by</a:t>
            </a:r>
            <a:r>
              <a:rPr lang="ko-KR" altLang="en-US" dirty="0"/>
              <a:t> </a:t>
            </a:r>
            <a:r>
              <a:rPr lang="en-US" altLang="ko-KR" dirty="0"/>
              <a:t>using</a:t>
            </a:r>
            <a:r>
              <a:rPr lang="ko-KR" altLang="en-US" dirty="0"/>
              <a:t> </a:t>
            </a:r>
            <a:r>
              <a:rPr lang="en-US" altLang="ko-KR" dirty="0" err="1"/>
              <a:t>unCLIP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7B30299-64E6-FC7F-36F1-CAF0802AFE6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3875"/>
          <a:stretch/>
        </p:blipFill>
        <p:spPr>
          <a:xfrm>
            <a:off x="2721598" y="1920666"/>
            <a:ext cx="6748803" cy="4606028"/>
          </a:xfrm>
          <a:prstGeom prst="rect">
            <a:avLst/>
          </a:prstGeom>
        </p:spPr>
      </p:pic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4E1647A3-FF6F-F22E-D2B8-EE5F4BA5CB04}"/>
              </a:ext>
            </a:extLst>
          </p:cNvPr>
          <p:cNvSpPr txBox="1">
            <a:spLocks/>
          </p:cNvSpPr>
          <p:nvPr/>
        </p:nvSpPr>
        <p:spPr>
          <a:xfrm>
            <a:off x="402730" y="2116043"/>
            <a:ext cx="2490976" cy="5486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just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v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just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Variations</a:t>
            </a:r>
            <a:endParaRPr lang="en-US" altLang="ko-KR" sz="2000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97FACB24-0FA9-2EC6-EECD-1DE24F5A26B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79992" t="2445" r="2605" b="57415"/>
          <a:stretch/>
        </p:blipFill>
        <p:spPr>
          <a:xfrm>
            <a:off x="647887" y="548680"/>
            <a:ext cx="1308539" cy="1293023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7D6A29C5-2B8B-6BB4-3C25-994DBC11A8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39437" y="759861"/>
            <a:ext cx="1308539" cy="44829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6451C3A-5026-95C5-7E84-23896D1F8F10}"/>
              </a:ext>
            </a:extLst>
          </p:cNvPr>
          <p:cNvSpPr txBox="1"/>
          <p:nvPr/>
        </p:nvSpPr>
        <p:spPr>
          <a:xfrm>
            <a:off x="1978948" y="1261189"/>
            <a:ext cx="33914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 dirty="0">
                <a:solidFill>
                  <a:srgbClr val="303A3E"/>
                </a:solidFill>
                <a:effectLst/>
                <a:latin typeface="Georgia" panose="02040502050405020303" pitchFamily="18" charset="0"/>
              </a:rPr>
              <a:t>bipartite latent representation</a:t>
            </a:r>
            <a:endParaRPr lang="ko-KR" altLang="en-US" dirty="0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979933D3-79D9-8D82-9575-0FE1B7AF61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45307" y="807796"/>
            <a:ext cx="3251093" cy="277167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25B1BD10-9C2E-D8CC-8997-8C4A6846AB8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27642" y="1192383"/>
            <a:ext cx="3391445" cy="302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4904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D588D5-8428-F437-B3FA-3910F30BA1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366AA437-DAB7-6A57-421D-4D1C9A09C0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Image Manipulations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8277CAA-13D0-76D1-86E1-B246DE1791E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1330"/>
          <a:stretch/>
        </p:blipFill>
        <p:spPr>
          <a:xfrm>
            <a:off x="66813" y="1668811"/>
            <a:ext cx="6851017" cy="4773637"/>
          </a:xfrm>
          <a:prstGeom prst="rect">
            <a:avLst/>
          </a:prstGeom>
        </p:spPr>
      </p:pic>
      <p:pic>
        <p:nvPicPr>
          <p:cNvPr id="6146" name="Picture 2" descr="그림6. Spherical Interpolation">
            <a:extLst>
              <a:ext uri="{FF2B5EF4-FFF2-40B4-BE49-F238E27FC236}">
                <a16:creationId xmlns:a16="http://schemas.microsoft.com/office/drawing/2014/main" id="{EF23DC26-F8EF-4F12-2D6C-E9CEF707C7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69" b="5314"/>
          <a:stretch/>
        </p:blipFill>
        <p:spPr bwMode="auto">
          <a:xfrm>
            <a:off x="8002301" y="2005677"/>
            <a:ext cx="3210118" cy="352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E9AC2A3A-0668-0037-5349-B22159223AE2}"/>
              </a:ext>
            </a:extLst>
          </p:cNvPr>
          <p:cNvSpPr txBox="1">
            <a:spLocks/>
          </p:cNvSpPr>
          <p:nvPr/>
        </p:nvSpPr>
        <p:spPr>
          <a:xfrm>
            <a:off x="465583" y="764704"/>
            <a:ext cx="10565090" cy="10381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just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v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just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Interpolations</a:t>
            </a:r>
          </a:p>
          <a:p>
            <a:pPr lvl="1"/>
            <a:r>
              <a:rPr lang="en-US" altLang="ko-KR" sz="1600" dirty="0"/>
              <a:t>Interpolation method for generating a new image by blending the characteristics of two images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4EC3631-643B-E7DC-153A-53D998D0499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6312" r="7293"/>
          <a:stretch/>
        </p:blipFill>
        <p:spPr>
          <a:xfrm>
            <a:off x="7233524" y="3541702"/>
            <a:ext cx="4485051" cy="2643682"/>
          </a:xfrm>
          <a:prstGeom prst="rect">
            <a:avLst/>
          </a:prstGeom>
        </p:spPr>
      </p:pic>
      <p:pic>
        <p:nvPicPr>
          <p:cNvPr id="12" name="Picture 2" descr="그림6. Spherical Interpolation">
            <a:extLst>
              <a:ext uri="{FF2B5EF4-FFF2-40B4-BE49-F238E27FC236}">
                <a16:creationId xmlns:a16="http://schemas.microsoft.com/office/drawing/2014/main" id="{94804C5F-5B1C-4539-31E9-B55948F8C1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388" t="17369" r="32269" b="5314"/>
          <a:stretch/>
        </p:blipFill>
        <p:spPr bwMode="auto">
          <a:xfrm>
            <a:off x="8549518" y="3504774"/>
            <a:ext cx="396240" cy="352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그림6. Spherical Interpolation">
            <a:extLst>
              <a:ext uri="{FF2B5EF4-FFF2-40B4-BE49-F238E27FC236}">
                <a16:creationId xmlns:a16="http://schemas.microsoft.com/office/drawing/2014/main" id="{01A48ADF-68FE-83AD-C597-D29498870D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889" t="20304" r="15519" b="945"/>
          <a:stretch/>
        </p:blipFill>
        <p:spPr bwMode="auto">
          <a:xfrm>
            <a:off x="10268964" y="3679482"/>
            <a:ext cx="436315" cy="359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그림6. Spherical Interpolation">
            <a:extLst>
              <a:ext uri="{FF2B5EF4-FFF2-40B4-BE49-F238E27FC236}">
                <a16:creationId xmlns:a16="http://schemas.microsoft.com/office/drawing/2014/main" id="{307B3A08-7FBA-21CD-DC92-4BF242C6E6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469" t="17369" r="4885" b="20983"/>
          <a:stretch/>
        </p:blipFill>
        <p:spPr bwMode="auto">
          <a:xfrm>
            <a:off x="10162284" y="4983048"/>
            <a:ext cx="213361" cy="281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그림6. Spherical Interpolation">
            <a:extLst>
              <a:ext uri="{FF2B5EF4-FFF2-40B4-BE49-F238E27FC236}">
                <a16:creationId xmlns:a16="http://schemas.microsoft.com/office/drawing/2014/main" id="{BA271D75-A5AF-E554-D81B-DE7CA88AC1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69" r="85212" b="5314"/>
          <a:stretch/>
        </p:blipFill>
        <p:spPr bwMode="auto">
          <a:xfrm>
            <a:off x="9132657" y="3346890"/>
            <a:ext cx="474703" cy="352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9235C5A8-3197-1F51-C1AC-639F4EC72AC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289" t="16954" r="88179" b="67664"/>
          <a:stretch/>
        </p:blipFill>
        <p:spPr>
          <a:xfrm>
            <a:off x="7636131" y="2561238"/>
            <a:ext cx="854227" cy="98046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03DC8C25-F0BA-6C3C-B42A-3E9B7D4F806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9153" t="17165" b="69412"/>
          <a:stretch/>
        </p:blipFill>
        <p:spPr>
          <a:xfrm>
            <a:off x="10730729" y="2739395"/>
            <a:ext cx="1047005" cy="1018182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05B0E625-E54B-7CF0-2230-3536171E6A4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4173" t="17710" r="56478" b="68098"/>
          <a:stretch/>
        </p:blipFill>
        <p:spPr>
          <a:xfrm>
            <a:off x="9129771" y="2507481"/>
            <a:ext cx="688247" cy="820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8883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5C3E1E-C3AF-7297-D41A-1DF0AF0AA1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C6E73EE9-8E66-CB38-7728-F4B24184F07B}"/>
              </a:ext>
            </a:extLst>
          </p:cNvPr>
          <p:cNvSpPr txBox="1"/>
          <p:nvPr/>
        </p:nvSpPr>
        <p:spPr>
          <a:xfrm>
            <a:off x="8022347" y="3879075"/>
            <a:ext cx="38806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/>
              <a:t>3. </a:t>
            </a:r>
            <a:endParaRPr lang="ko-KR" altLang="en-US" dirty="0"/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5604410-D95D-C061-3705-C7F90F8379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Image Manipulations</a:t>
            </a:r>
            <a:endParaRPr lang="ko-KR" altLang="en-US" dirty="0"/>
          </a:p>
        </p:txBody>
      </p:sp>
      <p:pic>
        <p:nvPicPr>
          <p:cNvPr id="5122" name="Picture 2" descr="그림10. Text Diffs Image Manipulation Results">
            <a:extLst>
              <a:ext uri="{FF2B5EF4-FFF2-40B4-BE49-F238E27FC236}">
                <a16:creationId xmlns:a16="http://schemas.microsoft.com/office/drawing/2014/main" id="{D0E0EA17-1ACE-C30D-285C-5244952F42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082"/>
          <a:stretch/>
        </p:blipFill>
        <p:spPr bwMode="auto">
          <a:xfrm>
            <a:off x="151452" y="1654645"/>
            <a:ext cx="7610315" cy="4738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485D1225-1B5F-6784-B36B-94125178D1A0}"/>
              </a:ext>
            </a:extLst>
          </p:cNvPr>
          <p:cNvSpPr txBox="1">
            <a:spLocks/>
          </p:cNvSpPr>
          <p:nvPr/>
        </p:nvSpPr>
        <p:spPr>
          <a:xfrm>
            <a:off x="465584" y="764704"/>
            <a:ext cx="11726416" cy="15386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just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v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just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Text Diffs</a:t>
            </a:r>
          </a:p>
          <a:p>
            <a:pPr lvl="1"/>
            <a:r>
              <a:rPr lang="en-US" altLang="ko-KR" sz="1600" dirty="0"/>
              <a:t>The method that transforms Image Embedding in proportion to the differences in Text Embedding</a:t>
            </a:r>
          </a:p>
          <a:p>
            <a:endParaRPr lang="en-US" altLang="ko-KR" sz="2000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0285AD49-D3FE-9C78-EA1B-CB0132F4F0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1279" y="3444200"/>
            <a:ext cx="2030684" cy="28033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F883E5C-C8B2-8A45-D490-FB23A4E3D6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41279" y="3912304"/>
            <a:ext cx="2020427" cy="26230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685491F8-A7F9-8A79-C336-CE6140F851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61593" y="4015229"/>
            <a:ext cx="1308000" cy="2220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9E4275B-69E2-D512-C5B9-26838D4372E0}"/>
              </a:ext>
            </a:extLst>
          </p:cNvPr>
          <p:cNvSpPr txBox="1"/>
          <p:nvPr/>
        </p:nvSpPr>
        <p:spPr>
          <a:xfrm>
            <a:off x="8022348" y="3059668"/>
            <a:ext cx="38806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/>
              <a:t>2. </a:t>
            </a:r>
            <a:r>
              <a:rPr lang="en-US" altLang="ko-KR" dirty="0"/>
              <a:t>Calculate </a:t>
            </a:r>
            <a:r>
              <a:rPr lang="en-US" altLang="ko-KR" sz="1800" dirty="0"/>
              <a:t>text diff vector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F15676F-016C-F76A-8960-ED878B9A1E02}"/>
              </a:ext>
            </a:extLst>
          </p:cNvPr>
          <p:cNvSpPr txBox="1"/>
          <p:nvPr/>
        </p:nvSpPr>
        <p:spPr>
          <a:xfrm>
            <a:off x="8022348" y="2039549"/>
            <a:ext cx="401819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/>
              <a:t>clip text embedding vector</a:t>
            </a:r>
          </a:p>
          <a:p>
            <a:pPr marL="800100" lvl="1" indent="-342900">
              <a:buAutoNum type="arabicPeriod"/>
            </a:pPr>
            <a:r>
              <a:rPr lang="en-US" altLang="ko-KR" dirty="0"/>
              <a:t>a photo of cat : </a:t>
            </a:r>
          </a:p>
          <a:p>
            <a:pPr marL="800100" lvl="1" indent="-342900">
              <a:buAutoNum type="arabicPeriod"/>
            </a:pPr>
            <a:r>
              <a:rPr lang="en-US" altLang="ko-KR" dirty="0"/>
              <a:t>an anime ,,, :</a:t>
            </a:r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F600427-BCE7-1A6D-399B-7C336D75A140}"/>
              </a:ext>
            </a:extLst>
          </p:cNvPr>
          <p:cNvSpPr txBox="1"/>
          <p:nvPr/>
        </p:nvSpPr>
        <p:spPr>
          <a:xfrm>
            <a:off x="8022347" y="4384561"/>
            <a:ext cx="38806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4</a:t>
            </a:r>
            <a:r>
              <a:rPr lang="en-US" altLang="ko-KR" sz="1800" dirty="0"/>
              <a:t>. decoding</a:t>
            </a:r>
            <a:endParaRPr lang="ko-KR" altLang="en-US" dirty="0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382B993A-057C-8D1A-4A3A-284F604EA37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86686"/>
          <a:stretch/>
        </p:blipFill>
        <p:spPr>
          <a:xfrm>
            <a:off x="9451492" y="4488664"/>
            <a:ext cx="268991" cy="262301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6758D3BF-1F2B-428E-722B-8EA21F2333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92073" y="2432847"/>
            <a:ext cx="238125" cy="219075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CA6B9D22-60D3-2B67-DB71-C0DC6B0A8A8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39648" y="2709641"/>
            <a:ext cx="352425" cy="276225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8A4A5907-6FD2-1D40-7F8B-3EEB7EA20CC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020318" y="3120509"/>
            <a:ext cx="295275" cy="24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9901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E82944-5F37-7261-951E-22F32D8D4B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04382BF-C42D-12E3-5530-293B91F6C1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Probing the CLIP Latent Space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00736CE-B42B-6F77-EB99-EDDD9F24FF3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4946"/>
          <a:stretch/>
        </p:blipFill>
        <p:spPr>
          <a:xfrm>
            <a:off x="0" y="2479838"/>
            <a:ext cx="5544273" cy="398236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77A3FDD-B684-6E87-CBBC-F405CF7BFD7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22857"/>
          <a:stretch/>
        </p:blipFill>
        <p:spPr>
          <a:xfrm>
            <a:off x="5332071" y="3148314"/>
            <a:ext cx="6812405" cy="2383610"/>
          </a:xfrm>
          <a:prstGeom prst="rect">
            <a:avLst/>
          </a:prstGeom>
        </p:spPr>
      </p:pic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69A11264-FF1B-B7CC-5578-3B6FDF9786B4}"/>
              </a:ext>
            </a:extLst>
          </p:cNvPr>
          <p:cNvSpPr txBox="1">
            <a:spLocks/>
          </p:cNvSpPr>
          <p:nvPr/>
        </p:nvSpPr>
        <p:spPr>
          <a:xfrm>
            <a:off x="465584" y="764703"/>
            <a:ext cx="4866488" cy="106695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just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v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just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typographic attack</a:t>
            </a:r>
          </a:p>
          <a:p>
            <a:pPr lvl="1"/>
            <a:r>
              <a:rPr lang="en-US" altLang="ko-KR" sz="1600" b="0" i="0" dirty="0">
                <a:solidFill>
                  <a:srgbClr val="262626"/>
                </a:solidFill>
                <a:effectLst/>
                <a:latin typeface="-apple-system"/>
              </a:rPr>
              <a:t>Text overlays on objects lead CLIP to predict objects described by the text (iPod, pizza) instead of those in the image (apple)</a:t>
            </a:r>
            <a:endParaRPr lang="en-US" altLang="ko-KR" sz="2000" dirty="0"/>
          </a:p>
          <a:p>
            <a:endParaRPr lang="en-US" altLang="ko-KR" sz="2000" dirty="0"/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9E9A584B-F191-70A5-A357-17A7FF8ECA47}"/>
              </a:ext>
            </a:extLst>
          </p:cNvPr>
          <p:cNvSpPr txBox="1">
            <a:spLocks/>
          </p:cNvSpPr>
          <p:nvPr/>
        </p:nvSpPr>
        <p:spPr>
          <a:xfrm>
            <a:off x="5332072" y="764704"/>
            <a:ext cx="6640941" cy="23836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just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v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just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PCA Reconstructions</a:t>
            </a:r>
          </a:p>
          <a:p>
            <a:pPr lvl="1"/>
            <a:r>
              <a:rPr lang="en-US" altLang="ko-KR" sz="1600" b="0" i="0" dirty="0">
                <a:solidFill>
                  <a:srgbClr val="262626"/>
                </a:solidFill>
                <a:effectLst/>
                <a:latin typeface="-apple-system"/>
              </a:rPr>
              <a:t>Reconstruct CLIP image embeddings into more PCA dimensions:</a:t>
            </a:r>
          </a:p>
          <a:p>
            <a:pPr lvl="1" algn="l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sz="1600" b="1" i="0" dirty="0">
                <a:solidFill>
                  <a:srgbClr val="262626"/>
                </a:solidFill>
                <a:effectLst/>
                <a:latin typeface="-apple-system"/>
              </a:rPr>
              <a:t>Initial dimensions</a:t>
            </a:r>
            <a:r>
              <a:rPr lang="en-US" altLang="ko-KR" sz="1600" b="0" i="0" dirty="0">
                <a:solidFill>
                  <a:srgbClr val="262626"/>
                </a:solidFill>
                <a:effectLst/>
                <a:latin typeface="-apple-system"/>
              </a:rPr>
              <a:t>: Capture approximate semantic information.</a:t>
            </a:r>
          </a:p>
          <a:p>
            <a:pPr lvl="1" algn="l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sz="1600" b="1" i="0" dirty="0">
                <a:solidFill>
                  <a:srgbClr val="262626"/>
                </a:solidFill>
                <a:effectLst/>
                <a:latin typeface="-apple-system"/>
              </a:rPr>
              <a:t>Subsequent dimensions</a:t>
            </a:r>
            <a:r>
              <a:rPr lang="en-US" altLang="ko-KR" sz="1600" b="0" i="0" dirty="0">
                <a:solidFill>
                  <a:srgbClr val="262626"/>
                </a:solidFill>
                <a:effectLst/>
                <a:latin typeface="-apple-system"/>
              </a:rPr>
              <a:t>: Encode detailed information, such as the exact shape of objects.</a:t>
            </a:r>
          </a:p>
          <a:p>
            <a:pPr lvl="1"/>
            <a:endParaRPr lang="en-US" altLang="ko-KR" sz="1800" dirty="0"/>
          </a:p>
        </p:txBody>
      </p:sp>
    </p:spTree>
    <p:extLst>
      <p:ext uri="{BB962C8B-B14F-4D97-AF65-F5344CB8AC3E}">
        <p14:creationId xmlns:p14="http://schemas.microsoft.com/office/powerpoint/2010/main" val="1832730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14F1EF-947F-6A03-D75F-27685A3C0F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0C1BF573-0C67-D46B-F2BE-A3AC53B011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Evaluations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DE97414-E848-A2AD-869B-441DF5203469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65584" y="764703"/>
            <a:ext cx="11319048" cy="2804403"/>
          </a:xfrm>
        </p:spPr>
        <p:txBody>
          <a:bodyPr/>
          <a:lstStyle/>
          <a:p>
            <a:r>
              <a:rPr lang="en-US" altLang="ko-KR" dirty="0"/>
              <a:t>Human evaluations comparing </a:t>
            </a:r>
            <a:r>
              <a:rPr lang="en-US" altLang="ko-KR" dirty="0" err="1"/>
              <a:t>unCLIP</a:t>
            </a:r>
            <a:r>
              <a:rPr lang="en-US" altLang="ko-KR" dirty="0"/>
              <a:t>(AR/Diffusion) to GLIDE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Comparison on MS-COCO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6ABA6FD-544E-84A8-137F-7AD684849D4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5080" r="15080" b="50242"/>
          <a:stretch/>
        </p:blipFill>
        <p:spPr>
          <a:xfrm>
            <a:off x="2656176" y="1175532"/>
            <a:ext cx="6879648" cy="109850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72AE022-00EE-FB8A-A9F4-BA2AB4A78DE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3471" r="12499" b="12644"/>
          <a:stretch/>
        </p:blipFill>
        <p:spPr>
          <a:xfrm>
            <a:off x="465584" y="3181764"/>
            <a:ext cx="5379720" cy="280440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861D564-B56D-9FE1-B39E-A960854B68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2458" y="2533943"/>
            <a:ext cx="3513582" cy="4100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9667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FBFCA7-F8CF-12FF-9CC3-F3D6438ADA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9E7E86D6-B3FA-8FA5-4272-79E26FD355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Limitations / Conclusion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66417F7-F3EF-4359-BB82-FA5DF9CEFE6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2987"/>
          <a:stretch/>
        </p:blipFill>
        <p:spPr>
          <a:xfrm>
            <a:off x="240266" y="851559"/>
            <a:ext cx="2118360" cy="242780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2A38C98-29AE-CDEF-7ED0-BA34D66C39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1009" y="3324945"/>
            <a:ext cx="5969087" cy="185751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0B1D456-F9C0-09CB-6C1B-21857794F9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03736" y="548680"/>
            <a:ext cx="4160383" cy="464264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86A643E-DFB8-CE82-982E-72D0EFF1860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3474"/>
          <a:stretch/>
        </p:blipFill>
        <p:spPr>
          <a:xfrm>
            <a:off x="2507678" y="652731"/>
            <a:ext cx="4796058" cy="256816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13E76F4-E26B-1C26-A8E8-B3CD3FBE05DC}"/>
              </a:ext>
            </a:extLst>
          </p:cNvPr>
          <p:cNvSpPr txBox="1"/>
          <p:nvPr/>
        </p:nvSpPr>
        <p:spPr>
          <a:xfrm>
            <a:off x="407369" y="5295372"/>
            <a:ext cx="1106364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/>
              <a:t>Conclusion</a:t>
            </a: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/>
              <a:t>Text encoder (CLIP) – prior – decoder (Diffusion) structure for text-to-image generation model.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/>
              <a:t>Personal thought: I believe that CLIP's robustness and its ability to effectively utilize the semantic relationships between text and images result in a model with high diversity.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374873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2022849" y="2636912"/>
            <a:ext cx="8208912" cy="10902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104306" tIns="52153" rIns="104306" bIns="52153">
            <a:spAutoFit/>
          </a:bodyPr>
          <a:lstStyle/>
          <a:p>
            <a:pPr algn="ctr"/>
            <a:r>
              <a:rPr lang="en-US" altLang="ko-KR" sz="3200" b="1">
                <a:solidFill>
                  <a:srgbClr val="3AC4D2"/>
                </a:solidFill>
              </a:rPr>
              <a:t>Thank you for your attention.!!!</a:t>
            </a:r>
          </a:p>
          <a:p>
            <a:pPr algn="ctr"/>
            <a:r>
              <a:rPr lang="en-US" altLang="ko-KR" sz="3200" b="1" err="1">
                <a:solidFill>
                  <a:srgbClr val="3AC4D2"/>
                </a:solidFill>
              </a:rPr>
              <a:t>QnA</a:t>
            </a:r>
            <a:endParaRPr lang="en-US" altLang="ko-KR" sz="3200" b="1">
              <a:solidFill>
                <a:srgbClr val="3AC4D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8512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8A4A8802-81FE-69CD-72E8-8F24ED1F52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3" name="Table 1">
            <a:extLst>
              <a:ext uri="{FF2B5EF4-FFF2-40B4-BE49-F238E27FC236}">
                <a16:creationId xmlns:a16="http://schemas.microsoft.com/office/drawing/2014/main" id="{F6C56BFD-51E1-B0C9-5ED0-C2B3103A9F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5136240"/>
              </p:ext>
            </p:extLst>
          </p:nvPr>
        </p:nvGraphicFramePr>
        <p:xfrm>
          <a:off x="407369" y="768096"/>
          <a:ext cx="11377265" cy="5526023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557732">
                  <a:extLst>
                    <a:ext uri="{9D8B030D-6E8A-4147-A177-3AD203B41FA5}">
                      <a16:colId xmlns:a16="http://schemas.microsoft.com/office/drawing/2014/main" val="1745350328"/>
                    </a:ext>
                  </a:extLst>
                </a:gridCol>
                <a:gridCol w="4470549">
                  <a:extLst>
                    <a:ext uri="{9D8B030D-6E8A-4147-A177-3AD203B41FA5}">
                      <a16:colId xmlns:a16="http://schemas.microsoft.com/office/drawing/2014/main" val="1548592793"/>
                    </a:ext>
                  </a:extLst>
                </a:gridCol>
                <a:gridCol w="1205503">
                  <a:extLst>
                    <a:ext uri="{9D8B030D-6E8A-4147-A177-3AD203B41FA5}">
                      <a16:colId xmlns:a16="http://schemas.microsoft.com/office/drawing/2014/main" val="3214083849"/>
                    </a:ext>
                  </a:extLst>
                </a:gridCol>
                <a:gridCol w="5143481">
                  <a:extLst>
                    <a:ext uri="{9D8B030D-6E8A-4147-A177-3AD203B41FA5}">
                      <a16:colId xmlns:a16="http://schemas.microsoft.com/office/drawing/2014/main" val="2279853867"/>
                    </a:ext>
                  </a:extLst>
                </a:gridCol>
              </a:tblGrid>
              <a:tr h="533433"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No.</a:t>
                      </a:r>
                      <a:endParaRPr lang="en-US" sz="1400" dirty="0">
                        <a:latin typeface="마루 부리OTF 가는" panose="020B0600000101010101" pitchFamily="34" charset="-127"/>
                        <a:ea typeface="마루 부리OTF 가는" panose="020B0600000101010101" pitchFamily="34" charset="-127"/>
                      </a:endParaRPr>
                    </a:p>
                  </a:txBody>
                  <a:tcPr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Title</a:t>
                      </a:r>
                      <a:endParaRPr lang="en-US" sz="1400" dirty="0">
                        <a:latin typeface="마루 부리OTF 가는" panose="020B0600000101010101" pitchFamily="34" charset="-127"/>
                        <a:ea typeface="마루 부리OTF 가는" panose="020B0600000101010101" pitchFamily="34" charset="-127"/>
                      </a:endParaRPr>
                    </a:p>
                  </a:txBody>
                  <a:tcPr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Keyword</a:t>
                      </a:r>
                      <a:endParaRPr lang="en-US" sz="1400" dirty="0">
                        <a:latin typeface="마루 부리OTF 가는" panose="020B0600000101010101" pitchFamily="34" charset="-127"/>
                        <a:ea typeface="마루 부리OTF 가는" panose="020B0600000101010101" pitchFamily="34" charset="-127"/>
                      </a:endParaRPr>
                    </a:p>
                  </a:txBody>
                  <a:tcPr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Cite</a:t>
                      </a:r>
                      <a:endParaRPr lang="en-US" sz="1400" dirty="0">
                        <a:latin typeface="마루 부리OTF 가는" panose="020B0600000101010101" pitchFamily="34" charset="-127"/>
                        <a:ea typeface="마루 부리OTF 가는" panose="020B0600000101010101" pitchFamily="34" charset="-127"/>
                      </a:endParaRPr>
                    </a:p>
                  </a:txBody>
                  <a:tcPr anchor="ctr">
                    <a:solidFill>
                      <a:srgbClr val="7F7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7808365"/>
                  </a:ext>
                </a:extLst>
              </a:tr>
              <a:tr h="1008409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</a:t>
                      </a:r>
                      <a:endParaRPr lang="en-US" sz="1200" dirty="0">
                        <a:latin typeface="마루 부리OTF 가는" panose="020B0600000101010101" pitchFamily="34" charset="-127"/>
                        <a:ea typeface="마루 부리OTF 가는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/>
                        <a:t>Learning Transferable Visual Models From Natural Language Supervision</a:t>
                      </a:r>
                      <a:endParaRPr lang="ko-KR" altLang="en-US" sz="1200" dirty="0">
                        <a:latin typeface="마루 부리OTF 가는" panose="020B0600000101010101" pitchFamily="34" charset="-127"/>
                        <a:ea typeface="마루 부리OTF 가는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altLang="ko-KR" sz="1000"/>
                        <a:t>Contrastive Learning, Multimodal Representation</a:t>
                      </a:r>
                      <a:endParaRPr lang="en-US" sz="1000" dirty="0">
                        <a:latin typeface="마루 부리OTF 가는" panose="020B0600000101010101" pitchFamily="34" charset="-127"/>
                        <a:ea typeface="마루 부리OTF 가는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altLang="ko-KR" sz="1000"/>
                        <a:t>Alec Radford, Jong Wook Kim. (2021). Learning Transferable Visual Models From Natural Language Supervision, In </a:t>
                      </a:r>
                      <a:r>
                        <a:rPr lang="en-US" altLang="ko-KR" sz="1000" i="1">
                          <a:effectLst/>
                        </a:rPr>
                        <a:t>Proc. of the 38th International Conference on Machine Learning</a:t>
                      </a:r>
                      <a:r>
                        <a:rPr lang="en-US" altLang="ko-KR" sz="1000"/>
                        <a:t>, pages 8748–8763. PMLR. [Online]. Available: </a:t>
                      </a:r>
                      <a:r>
                        <a:rPr lang="en-US" altLang="ko-KR" sz="1000">
                          <a:effectLst/>
                          <a:hlinkClick r:id="rId3"/>
                        </a:rPr>
                        <a:t>https://arxiv.org/abs/2103.00020</a:t>
                      </a:r>
                      <a:endParaRPr lang="en-US" sz="1000" dirty="0">
                        <a:latin typeface="마루 부리OTF 가는" panose="020B0600000101010101" pitchFamily="34" charset="-127"/>
                        <a:ea typeface="마루 부리OTF 가는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77017832"/>
                  </a:ext>
                </a:extLst>
              </a:tr>
              <a:tr h="958955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</a:t>
                      </a:r>
                      <a:endParaRPr lang="en-US" sz="1200" dirty="0">
                        <a:latin typeface="마루 부리OTF 가는" panose="020B0600000101010101" pitchFamily="34" charset="-127"/>
                        <a:ea typeface="마루 부리OTF 가는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/>
                        <a:t>GLIDE: Towards photorealistic image generation and editing with text-guided diffusion models</a:t>
                      </a:r>
                      <a:endParaRPr lang="en-US" sz="1200" dirty="0">
                        <a:latin typeface="마루 부리OTF 가는" panose="020B0600000101010101" pitchFamily="34" charset="-127"/>
                        <a:ea typeface="마루 부리OTF 가는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00">
                          <a:latin typeface="마루 부리OTF 가는" panose="020B0600000101010101" pitchFamily="34" charset="-127"/>
                          <a:ea typeface="마루 부리OTF 가는" panose="020B0600000101010101" pitchFamily="34" charset="-127"/>
                        </a:rPr>
                        <a:t>Text-to-Image Generation, Diffusion Models, </a:t>
                      </a:r>
                    </a:p>
                    <a:p>
                      <a:pPr algn="just"/>
                      <a:r>
                        <a:rPr lang="en-US" sz="1000">
                          <a:latin typeface="마루 부리OTF 가는" panose="020B0600000101010101" pitchFamily="34" charset="-127"/>
                          <a:ea typeface="마루 부리OTF 가는" panose="020B0600000101010101" pitchFamily="34" charset="-127"/>
                        </a:rPr>
                        <a:t>guided</a:t>
                      </a:r>
                      <a:r>
                        <a:rPr lang="ko-KR" altLang="en-US" sz="1000">
                          <a:latin typeface="마루 부리OTF 가는" panose="020B0600000101010101" pitchFamily="34" charset="-127"/>
                          <a:ea typeface="마루 부리OTF 가는" panose="020B0600000101010101" pitchFamily="34" charset="-127"/>
                        </a:rPr>
                        <a:t> </a:t>
                      </a:r>
                      <a:r>
                        <a:rPr lang="en-US" altLang="ko-KR" sz="1000">
                          <a:latin typeface="마루 부리OTF 가는" panose="020B0600000101010101" pitchFamily="34" charset="-127"/>
                          <a:ea typeface="마루 부리OTF 가는" panose="020B0600000101010101" pitchFamily="34" charset="-127"/>
                        </a:rPr>
                        <a:t>image</a:t>
                      </a:r>
                      <a:r>
                        <a:rPr lang="ko-KR" altLang="en-US" sz="1000">
                          <a:latin typeface="마루 부리OTF 가는" panose="020B0600000101010101" pitchFamily="34" charset="-127"/>
                          <a:ea typeface="마루 부리OTF 가는" panose="020B0600000101010101" pitchFamily="34" charset="-127"/>
                        </a:rPr>
                        <a:t> </a:t>
                      </a:r>
                      <a:r>
                        <a:rPr lang="en-US" altLang="ko-KR" sz="1000">
                          <a:latin typeface="마루 부리OTF 가는" panose="020B0600000101010101" pitchFamily="34" charset="-127"/>
                          <a:ea typeface="마루 부리OTF 가는" panose="020B0600000101010101" pitchFamily="34" charset="-127"/>
                        </a:rPr>
                        <a:t>synthesis</a:t>
                      </a:r>
                      <a:endParaRPr lang="en-US" sz="1000" dirty="0">
                        <a:latin typeface="마루 부리OTF 가는" panose="020B0600000101010101" pitchFamily="34" charset="-127"/>
                        <a:ea typeface="마루 부리OTF 가는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altLang="ko-KR" sz="1000"/>
                        <a:t>A Nichol, P. Dhariwal, A. Ramesh. “GLIDE: Towards photorealistic image generation and editing with text-guided diffusion models”, In </a:t>
                      </a:r>
                      <a:r>
                        <a:rPr lang="en-US" altLang="ko-KR" sz="1000" i="1">
                          <a:effectLst/>
                        </a:rPr>
                        <a:t>Proc. of the 39th International Conference on Machine Learning</a:t>
                      </a:r>
                      <a:r>
                        <a:rPr lang="en-US" altLang="ko-KR" sz="1000"/>
                        <a:t>, 2022, pp. 16907-16921. Available: </a:t>
                      </a:r>
                      <a:r>
                        <a:rPr lang="en-US" altLang="ko-KR" sz="1000">
                          <a:effectLst/>
                          <a:hlinkClick r:id="rId4"/>
                        </a:rPr>
                        <a:t>https://arxiv.org/abs/2112.10741</a:t>
                      </a:r>
                      <a:endParaRPr lang="en-US" sz="1000" dirty="0">
                        <a:latin typeface="마루 부리OTF 가는" panose="020B0600000101010101" pitchFamily="34" charset="-127"/>
                        <a:ea typeface="마루 부리OTF 가는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13485839"/>
                  </a:ext>
                </a:extLst>
              </a:tr>
              <a:tr h="1008409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3</a:t>
                      </a:r>
                      <a:endParaRPr lang="en-US" sz="1200" dirty="0">
                        <a:latin typeface="마루 부리OTF 가는" panose="020B0600000101010101" pitchFamily="34" charset="-127"/>
                        <a:ea typeface="마루 부리OTF 가는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altLang="ko-KR" sz="1200"/>
                        <a:t>Hierarchical Text-Conditional Image Generation with CLIP Latents</a:t>
                      </a:r>
                      <a:endParaRPr lang="en-US" sz="1200" dirty="0">
                        <a:latin typeface="마루 부리OTF 가는" panose="020B0600000101010101" pitchFamily="34" charset="-127"/>
                        <a:ea typeface="마루 부리OTF 가는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00" dirty="0"/>
                        <a:t>Text-to-Image Generation, CLIP </a:t>
                      </a:r>
                      <a:r>
                        <a:rPr lang="en-US" sz="1000" dirty="0" err="1"/>
                        <a:t>Latents</a:t>
                      </a:r>
                      <a:r>
                        <a:rPr lang="en-US" sz="1000" dirty="0"/>
                        <a:t>, </a:t>
                      </a:r>
                      <a:r>
                        <a:rPr lang="en-US" sz="1000" dirty="0" err="1"/>
                        <a:t>unCLIP</a:t>
                      </a:r>
                      <a:r>
                        <a:rPr lang="en-US" sz="1000" dirty="0"/>
                        <a:t>,  </a:t>
                      </a:r>
                      <a:r>
                        <a:rPr lang="en-US" altLang="ko-KR" sz="1000" dirty="0"/>
                        <a:t>Diffusion Models</a:t>
                      </a:r>
                      <a:endParaRPr lang="en-US" sz="1000" dirty="0">
                        <a:latin typeface="마루 부리OTF 가는" panose="020B0600000101010101" pitchFamily="34" charset="-127"/>
                        <a:ea typeface="마루 부리OTF 가는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altLang="ko-KR" sz="1000" dirty="0"/>
                        <a:t>Ramesh A, </a:t>
                      </a:r>
                      <a:r>
                        <a:rPr lang="en-US" altLang="ko-KR" sz="1000" dirty="0" err="1"/>
                        <a:t>Dhariwal</a:t>
                      </a:r>
                      <a:r>
                        <a:rPr lang="en-US" altLang="ko-KR" sz="1000" dirty="0"/>
                        <a:t> P, Nichol A, Chu C, Chen M., “Hierarchical Text-Conditional Image Generation with CLIP </a:t>
                      </a:r>
                      <a:r>
                        <a:rPr lang="en-US" altLang="ko-KR" sz="1000" dirty="0" err="1"/>
                        <a:t>Latents</a:t>
                      </a:r>
                      <a:r>
                        <a:rPr lang="en-US" altLang="ko-KR" sz="1000" dirty="0"/>
                        <a:t>”, 2022, Available: </a:t>
                      </a:r>
                      <a:r>
                        <a:rPr lang="en-US" altLang="ko-KR" sz="1000" dirty="0">
                          <a:effectLst/>
                          <a:hlinkClick r:id="rId5"/>
                        </a:rPr>
                        <a:t>https://arxiv.org/abs/2112.10741</a:t>
                      </a:r>
                      <a:endParaRPr lang="en-US" sz="1000" dirty="0">
                        <a:latin typeface="마루 부리OTF 가는" panose="020B0600000101010101" pitchFamily="34" charset="-127"/>
                        <a:ea typeface="마루 부리OTF 가는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24602063"/>
                  </a:ext>
                </a:extLst>
              </a:tr>
              <a:tr h="1227627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</a:t>
                      </a:r>
                      <a:endParaRPr lang="en-US" sz="1200" dirty="0">
                        <a:latin typeface="마루 부리OTF 가는" panose="020B0600000101010101" pitchFamily="34" charset="-127"/>
                        <a:ea typeface="마루 부리OTF 가는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endParaRPr lang="en-US" sz="1200" dirty="0">
                        <a:latin typeface="마루 부리OTF 가는" panose="020B0600000101010101" pitchFamily="34" charset="-127"/>
                        <a:ea typeface="마루 부리OTF 가는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endParaRPr lang="en-US" sz="1000" dirty="0">
                        <a:latin typeface="마루 부리OTF 가는" panose="020B0600000101010101" pitchFamily="34" charset="-127"/>
                        <a:ea typeface="마루 부리OTF 가는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endParaRPr lang="en-US" sz="1000" dirty="0">
                        <a:latin typeface="마루 부리OTF 가는" panose="020B0600000101010101" pitchFamily="34" charset="-127"/>
                        <a:ea typeface="마루 부리OTF 가는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4664728"/>
                  </a:ext>
                </a:extLst>
              </a:tr>
              <a:tr h="78919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5</a:t>
                      </a:r>
                      <a:endParaRPr lang="en-US" sz="1200" dirty="0">
                        <a:latin typeface="마루 부리OTF 가는" panose="020B0600000101010101" pitchFamily="34" charset="-127"/>
                        <a:ea typeface="마루 부리OTF 가는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endParaRPr lang="en-US" sz="1200" dirty="0">
                        <a:latin typeface="마루 부리OTF 가는" panose="020B0600000101010101" pitchFamily="34" charset="-127"/>
                        <a:ea typeface="마루 부리OTF 가는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endParaRPr lang="en-US" sz="1000" dirty="0">
                        <a:latin typeface="마루 부리OTF 가는" panose="020B0600000101010101" pitchFamily="34" charset="-127"/>
                        <a:ea typeface="마루 부리OTF 가는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endParaRPr lang="en-US" sz="1000" dirty="0">
                        <a:latin typeface="마루 부리OTF 가는" panose="020B0600000101010101" pitchFamily="34" charset="-127"/>
                        <a:ea typeface="마루 부리OTF 가는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28573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177065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925062" y="2090523"/>
            <a:ext cx="6283506" cy="4845990"/>
          </a:xfrm>
          <a:prstGeom prst="rect">
            <a:avLst/>
          </a:prstGeom>
          <a:noFill/>
        </p:spPr>
        <p:txBody>
          <a:bodyPr wrap="square" lIns="91424" tIns="45712" rIns="91424" bIns="45712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>
                <a:ea typeface="맑은 고딕"/>
              </a:rPr>
              <a:t>Introduction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>
                <a:ea typeface="맑은 고딕"/>
              </a:rPr>
              <a:t>Method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>
                <a:ea typeface="맑은 고딕"/>
              </a:rPr>
              <a:t>Prior </a:t>
            </a:r>
            <a:r>
              <a:rPr lang="ko-KR" altLang="en-US" sz="1600" b="1" dirty="0">
                <a:ea typeface="맑은 고딕"/>
              </a:rPr>
              <a:t>𝑷</a:t>
            </a:r>
            <a:r>
              <a:rPr lang="en-US" altLang="ko-KR" sz="1600" b="1" dirty="0">
                <a:ea typeface="맑은 고딕"/>
              </a:rPr>
              <a:t>(</a:t>
            </a:r>
            <a:r>
              <a:rPr lang="ko-KR" altLang="en-US" sz="1600" b="1" dirty="0">
                <a:ea typeface="맑은 고딕"/>
              </a:rPr>
              <a:t>𝒛</a:t>
            </a:r>
            <a:r>
              <a:rPr lang="en-US" altLang="ko-KR" sz="1600" b="1" dirty="0">
                <a:ea typeface="맑은 고딕"/>
              </a:rPr>
              <a:t>_</a:t>
            </a:r>
            <a:r>
              <a:rPr lang="ko-KR" altLang="en-US" sz="1600" b="1" dirty="0">
                <a:ea typeface="맑은 고딕"/>
              </a:rPr>
              <a:t>𝒊 </a:t>
            </a:r>
            <a:r>
              <a:rPr lang="en-US" altLang="ko-KR" sz="1600" b="1" dirty="0">
                <a:ea typeface="맑은 고딕"/>
              </a:rPr>
              <a:t>|</a:t>
            </a:r>
            <a:r>
              <a:rPr lang="ko-KR" altLang="en-US" sz="1600" b="1" dirty="0">
                <a:ea typeface="맑은 고딕"/>
              </a:rPr>
              <a:t>𝒚</a:t>
            </a:r>
            <a:r>
              <a:rPr lang="en-US" altLang="ko-KR" sz="1600" b="1" dirty="0">
                <a:ea typeface="맑은 고딕"/>
              </a:rPr>
              <a:t>)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>
                <a:ea typeface="맑은 고딕"/>
              </a:rPr>
              <a:t>Decoder </a:t>
            </a:r>
            <a:r>
              <a:rPr lang="ko-KR" altLang="en-US" sz="1600" b="1" dirty="0">
                <a:ea typeface="맑은 고딕"/>
              </a:rPr>
              <a:t>𝑷</a:t>
            </a:r>
            <a:r>
              <a:rPr lang="en-US" altLang="ko-KR" sz="1600" b="1" dirty="0">
                <a:ea typeface="맑은 고딕"/>
              </a:rPr>
              <a:t>(</a:t>
            </a:r>
            <a:r>
              <a:rPr lang="ko-KR" altLang="en-US" sz="1600" b="1" dirty="0">
                <a:ea typeface="맑은 고딕"/>
              </a:rPr>
              <a:t>𝒙┤</a:t>
            </a:r>
            <a:r>
              <a:rPr lang="en-US" altLang="ko-KR" sz="1600" b="1" dirty="0">
                <a:ea typeface="맑은 고딕"/>
              </a:rPr>
              <a:t>| </a:t>
            </a:r>
            <a:r>
              <a:rPr lang="ko-KR" altLang="en-US" sz="1600" b="1" dirty="0">
                <a:ea typeface="맑은 고딕"/>
              </a:rPr>
              <a:t>𝒛</a:t>
            </a:r>
            <a:r>
              <a:rPr lang="en-US" altLang="ko-KR" sz="1600" b="1" dirty="0">
                <a:ea typeface="맑은 고딕"/>
              </a:rPr>
              <a:t>_</a:t>
            </a:r>
            <a:r>
              <a:rPr lang="ko-KR" altLang="en-US" sz="1600" b="1" dirty="0">
                <a:ea typeface="맑은 고딕"/>
              </a:rPr>
              <a:t>𝒊</a:t>
            </a:r>
            <a:r>
              <a:rPr lang="en-US" altLang="ko-KR" sz="1600" b="1" dirty="0">
                <a:ea typeface="맑은 고딕"/>
              </a:rPr>
              <a:t>,</a:t>
            </a:r>
            <a:r>
              <a:rPr lang="ko-KR" altLang="en-US" sz="1600" b="1" dirty="0">
                <a:ea typeface="맑은 고딕"/>
              </a:rPr>
              <a:t>𝒚</a:t>
            </a:r>
            <a:r>
              <a:rPr lang="en-US" altLang="ko-KR" sz="1600" b="1" dirty="0">
                <a:ea typeface="맑은 고딕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>
                <a:ea typeface="맑은 고딕"/>
              </a:rPr>
              <a:t>Image Manipulations by using </a:t>
            </a:r>
            <a:r>
              <a:rPr lang="en-US" altLang="ko-KR" sz="1600" b="1" dirty="0" err="1">
                <a:ea typeface="맑은 고딕"/>
              </a:rPr>
              <a:t>unCLIP</a:t>
            </a:r>
            <a:endParaRPr lang="en-US" altLang="ko-KR" sz="1600" b="1" dirty="0">
              <a:ea typeface="맑은 고딕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>
                <a:ea typeface="맑은 고딕"/>
              </a:rPr>
              <a:t>Probing the CLIP Latent Space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>
                <a:ea typeface="맑은 고딕"/>
              </a:rPr>
              <a:t>Evaluations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>
                <a:ea typeface="맑은 고딕"/>
              </a:rPr>
              <a:t>Limitations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>
                <a:ea typeface="맑은 고딕"/>
              </a:rPr>
              <a:t>Conclusion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b="1" dirty="0">
              <a:ea typeface="맑은 고딕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b="1" dirty="0">
              <a:ea typeface="맑은 고딕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b="1" dirty="0">
              <a:ea typeface="맑은 고딕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b="1" dirty="0">
              <a:ea typeface="맑은 고딕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943872" y="1556793"/>
            <a:ext cx="1927056" cy="461649"/>
          </a:xfrm>
          <a:prstGeom prst="rect">
            <a:avLst/>
          </a:prstGeom>
        </p:spPr>
        <p:txBody>
          <a:bodyPr wrap="square" lIns="91424" tIns="45712" rIns="91424" bIns="45712">
            <a:spAutoFit/>
          </a:bodyPr>
          <a:lstStyle/>
          <a:p>
            <a:r>
              <a:rPr lang="en-US" sz="2400" b="1">
                <a:solidFill>
                  <a:srgbClr val="FF6600"/>
                </a:solidFill>
                <a:latin typeface="+mn-ea"/>
              </a:rPr>
              <a:t>Contents</a:t>
            </a:r>
            <a:endParaRPr lang="ko-KR" altLang="en-US" sz="2400" b="1">
              <a:solidFill>
                <a:srgbClr val="FF6600"/>
              </a:solidFill>
              <a:latin typeface="+mn-ea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5087888" y="2007685"/>
            <a:ext cx="5580112" cy="0"/>
          </a:xfrm>
          <a:prstGeom prst="line">
            <a:avLst/>
          </a:prstGeom>
          <a:ln w="19050">
            <a:solidFill>
              <a:srgbClr val="FF66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55211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D47EFF74-9812-4DC8-F322-7F25F45B38FE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3"/>
          <a:stretch>
            <a:fillRect/>
          </a:stretch>
        </p:blipFill>
        <p:spPr>
          <a:xfrm>
            <a:off x="587948" y="1778317"/>
            <a:ext cx="5999799" cy="2300305"/>
          </a:xfrm>
          <a:prstGeom prst="rect">
            <a:avLst/>
          </a:prstGeom>
        </p:spPr>
      </p:pic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8FF9883A-19A6-A313-592E-9E85485C73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Introduction</a:t>
            </a:r>
            <a:endParaRPr lang="ko-KR" altLang="en-US" dirty="0"/>
          </a:p>
        </p:txBody>
      </p:sp>
      <p:pic>
        <p:nvPicPr>
          <p:cNvPr id="4100" name="Picture 4" descr="개념 정리] Diffusion Model">
            <a:extLst>
              <a:ext uri="{FF2B5EF4-FFF2-40B4-BE49-F238E27FC236}">
                <a16:creationId xmlns:a16="http://schemas.microsoft.com/office/drawing/2014/main" id="{1A9691FD-6364-35C0-A6BC-B087BFA498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4879" y="1957933"/>
            <a:ext cx="4161818" cy="1589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FFC4FDA-9A5D-1ADD-A1AA-5DED7947FE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2536" y="5663149"/>
            <a:ext cx="6555864" cy="1025449"/>
          </a:xfrm>
          <a:prstGeom prst="rect">
            <a:avLst/>
          </a:prstGeom>
        </p:spPr>
      </p:pic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C7755B88-46D1-3160-0CE9-C7E4FBA234D9}"/>
              </a:ext>
            </a:extLst>
          </p:cNvPr>
          <p:cNvSpPr txBox="1">
            <a:spLocks/>
          </p:cNvSpPr>
          <p:nvPr/>
        </p:nvSpPr>
        <p:spPr>
          <a:xfrm>
            <a:off x="465583" y="735556"/>
            <a:ext cx="10862817" cy="111702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just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v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just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Advantage of CLIP &amp; Diffusion model</a:t>
            </a:r>
          </a:p>
          <a:p>
            <a:pPr lvl="1"/>
            <a:r>
              <a:rPr lang="en-US" altLang="ko-KR" dirty="0"/>
              <a:t>CLIP: Robustness to image distribution shifts, Zero-shot capability</a:t>
            </a:r>
          </a:p>
          <a:p>
            <a:pPr lvl="1"/>
            <a:r>
              <a:rPr lang="en-US" altLang="ko-KR" dirty="0"/>
              <a:t>Diffusion : Framework for generating images and videos</a:t>
            </a:r>
            <a:endParaRPr lang="ko-KR" altLang="en-US" dirty="0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5CCE4FE2-729F-2195-0F21-021E1D860C6F}"/>
              </a:ext>
            </a:extLst>
          </p:cNvPr>
          <p:cNvSpPr/>
          <p:nvPr/>
        </p:nvSpPr>
        <p:spPr>
          <a:xfrm>
            <a:off x="581236" y="4083306"/>
            <a:ext cx="1236702" cy="68664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CLIP</a:t>
            </a:r>
          </a:p>
          <a:p>
            <a:pPr algn="ctr"/>
            <a:r>
              <a:rPr lang="en-US" altLang="ko-KR" dirty="0"/>
              <a:t>Encoder</a:t>
            </a:r>
            <a:endParaRPr lang="ko-KR" altLang="en-US" dirty="0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A4C8C88F-C049-C3BC-CEA3-B8ECABC40783}"/>
              </a:ext>
            </a:extLst>
          </p:cNvPr>
          <p:cNvSpPr/>
          <p:nvPr/>
        </p:nvSpPr>
        <p:spPr>
          <a:xfrm>
            <a:off x="2156501" y="4083306"/>
            <a:ext cx="1236702" cy="686647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Diffusion</a:t>
            </a:r>
          </a:p>
          <a:p>
            <a:pPr algn="ctr"/>
            <a:r>
              <a:rPr lang="en-US" altLang="ko-KR" dirty="0"/>
              <a:t>Decoder</a:t>
            </a:r>
            <a:endParaRPr lang="ko-KR" altLang="en-US" dirty="0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869E6693-9A02-C62B-7769-3B8E598C093C}"/>
              </a:ext>
            </a:extLst>
          </p:cNvPr>
          <p:cNvSpPr/>
          <p:nvPr/>
        </p:nvSpPr>
        <p:spPr>
          <a:xfrm>
            <a:off x="3922490" y="4089273"/>
            <a:ext cx="7921453" cy="68664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Possibilities of Text-to-Image Generation</a:t>
            </a:r>
            <a:endParaRPr lang="ko-KR" altLang="en-US" dirty="0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710804C-13BA-9D7B-E368-97ED5FFD5B0C}"/>
              </a:ext>
            </a:extLst>
          </p:cNvPr>
          <p:cNvSpPr/>
          <p:nvPr/>
        </p:nvSpPr>
        <p:spPr>
          <a:xfrm>
            <a:off x="3922490" y="4918425"/>
            <a:ext cx="7921453" cy="68664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Allowing for semantic modifications, which GANs cannot achieve, while CLIP helps observe recognized or ignored features in images.</a:t>
            </a:r>
            <a:endParaRPr lang="ko-KR" altLang="en-US" dirty="0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988851C6-17EB-D109-71B3-54C5FF81E97D}"/>
              </a:ext>
            </a:extLst>
          </p:cNvPr>
          <p:cNvSpPr/>
          <p:nvPr/>
        </p:nvSpPr>
        <p:spPr>
          <a:xfrm>
            <a:off x="581236" y="5489227"/>
            <a:ext cx="2811967" cy="686647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DALL-E 2</a:t>
            </a:r>
            <a:endParaRPr lang="ko-KR" altLang="en-US" dirty="0"/>
          </a:p>
        </p:txBody>
      </p:sp>
      <p:sp>
        <p:nvSpPr>
          <p:cNvPr id="15" name="같음 기호 14">
            <a:extLst>
              <a:ext uri="{FF2B5EF4-FFF2-40B4-BE49-F238E27FC236}">
                <a16:creationId xmlns:a16="http://schemas.microsoft.com/office/drawing/2014/main" id="{E1F009F7-BC53-FE29-1B5E-350975CC7615}"/>
              </a:ext>
            </a:extLst>
          </p:cNvPr>
          <p:cNvSpPr/>
          <p:nvPr/>
        </p:nvSpPr>
        <p:spPr>
          <a:xfrm rot="16200000">
            <a:off x="1679720" y="4766856"/>
            <a:ext cx="615000" cy="733221"/>
          </a:xfrm>
          <a:prstGeom prst="mathEqual">
            <a:avLst>
              <a:gd name="adj1" fmla="val 16478"/>
              <a:gd name="adj2" fmla="val 17394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더하기 기호 15">
            <a:extLst>
              <a:ext uri="{FF2B5EF4-FFF2-40B4-BE49-F238E27FC236}">
                <a16:creationId xmlns:a16="http://schemas.microsoft.com/office/drawing/2014/main" id="{32C6753B-D7D3-2BC8-9BA8-8AD2EE9E2C57}"/>
              </a:ext>
            </a:extLst>
          </p:cNvPr>
          <p:cNvSpPr/>
          <p:nvPr/>
        </p:nvSpPr>
        <p:spPr>
          <a:xfrm>
            <a:off x="1620608" y="4035854"/>
            <a:ext cx="733222" cy="738783"/>
          </a:xfrm>
          <a:prstGeom prst="mathPlus">
            <a:avLst>
              <a:gd name="adj1" fmla="val 14268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31368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F47670-D6A6-70A2-6919-FB4910683C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833A5B9D-F2FC-950D-02F5-DBDA1AAFFF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Method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C4E3533-37F7-E2AC-2C2C-F56AE4E1D0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6508" y="2241326"/>
            <a:ext cx="9058984" cy="388111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8DC0828-2E5D-32AF-F939-88D421610492}"/>
                  </a:ext>
                </a:extLst>
              </p:cNvPr>
              <p:cNvSpPr txBox="1"/>
              <p:nvPr/>
            </p:nvSpPr>
            <p:spPr>
              <a:xfrm>
                <a:off x="10437468" y="2838860"/>
                <a:ext cx="151676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dirty="0"/>
                  <a:t>train data </a:t>
                </a:r>
                <a14:m>
                  <m:oMath xmlns:m="http://schemas.openxmlformats.org/officeDocument/2006/math"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1400" dirty="0"/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ko-KR" sz="1400" dirty="0"/>
                  <a:t> (image)</a:t>
                </a:r>
                <a:endParaRPr lang="ko-KR" altLang="en-US" sz="1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8DC0828-2E5D-32AF-F939-88D4216104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7468" y="2838860"/>
                <a:ext cx="1516762" cy="523220"/>
              </a:xfrm>
              <a:prstGeom prst="rect">
                <a:avLst/>
              </a:prstGeom>
              <a:blipFill>
                <a:blip r:embed="rId4"/>
                <a:stretch>
                  <a:fillRect l="-1205" t="-2326" b="-1046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75C79D4-9D08-2C25-CBBA-8683971108CD}"/>
                  </a:ext>
                </a:extLst>
              </p:cNvPr>
              <p:cNvSpPr txBox="1"/>
              <p:nvPr/>
            </p:nvSpPr>
            <p:spPr>
              <a:xfrm>
                <a:off x="237770" y="3920275"/>
                <a:ext cx="190340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/>
                  <a:t>train data </a:t>
                </a:r>
                <a14:m>
                  <m:oMath xmlns:m="http://schemas.openxmlformats.org/officeDocument/2006/math"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1400" dirty="0"/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altLang="ko-KR" sz="1400" dirty="0"/>
                  <a:t> (captions)</a:t>
                </a:r>
                <a:endParaRPr lang="ko-KR" altLang="en-US" sz="1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75C79D4-9D08-2C25-CBBA-8683971108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770" y="3920275"/>
                <a:ext cx="1903405" cy="523220"/>
              </a:xfrm>
              <a:prstGeom prst="rect">
                <a:avLst/>
              </a:prstGeom>
              <a:blipFill>
                <a:blip r:embed="rId5"/>
                <a:stretch>
                  <a:fillRect l="-962" t="-2326" b="-1162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E3CB595-DAC5-EDF6-7F69-92853AAE7F99}"/>
                  </a:ext>
                </a:extLst>
              </p:cNvPr>
              <p:cNvSpPr txBox="1"/>
              <p:nvPr/>
            </p:nvSpPr>
            <p:spPr>
              <a:xfrm>
                <a:off x="6019800" y="6047626"/>
                <a:ext cx="825102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1600" dirty="0"/>
                  <a:t> </a:t>
                </a:r>
                <a:endParaRPr lang="ko-KR" altLang="en-US" sz="1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E3CB595-DAC5-EDF6-7F69-92853AAE7F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9800" y="6047626"/>
                <a:ext cx="825102" cy="338554"/>
              </a:xfrm>
              <a:prstGeom prst="rect">
                <a:avLst/>
              </a:prstGeom>
              <a:blipFill>
                <a:blip r:embed="rId6"/>
                <a:stretch>
                  <a:fillRect r="-2963" b="-1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799E584-D967-CF98-7429-D56DD3B976B3}"/>
                  </a:ext>
                </a:extLst>
              </p:cNvPr>
              <p:cNvSpPr txBox="1"/>
              <p:nvPr/>
            </p:nvSpPr>
            <p:spPr>
              <a:xfrm>
                <a:off x="7681317" y="6040226"/>
                <a:ext cx="1134070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1" i="1" smtClean="0"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endChr m:val="|"/>
                          <m:ctrlP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sSub>
                        <m:sSubPr>
                          <m:ctrlP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altLang="ko-KR" sz="1600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1600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altLang="ko-KR" sz="1600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6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799E584-D967-CF98-7429-D56DD3B976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1317" y="6040226"/>
                <a:ext cx="1134070" cy="338554"/>
              </a:xfrm>
              <a:prstGeom prst="rect">
                <a:avLst/>
              </a:prstGeom>
              <a:blipFill>
                <a:blip r:embed="rId7"/>
                <a:stretch>
                  <a:fillRect b="-1454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그림 12">
            <a:extLst>
              <a:ext uri="{FF2B5EF4-FFF2-40B4-BE49-F238E27FC236}">
                <a16:creationId xmlns:a16="http://schemas.microsoft.com/office/drawing/2014/main" id="{5E7D2167-DC2B-7A27-DE20-DA401085A5F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8459" y="5871585"/>
            <a:ext cx="3897252" cy="23716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2CA031F-6188-5646-1516-1CDBFC9EB30E}"/>
              </a:ext>
            </a:extLst>
          </p:cNvPr>
          <p:cNvSpPr txBox="1"/>
          <p:nvPr/>
        </p:nvSpPr>
        <p:spPr>
          <a:xfrm>
            <a:off x="5819711" y="3988412"/>
            <a:ext cx="1134465" cy="307777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AR Prior</a:t>
            </a:r>
            <a:endParaRPr lang="ko-KR" altLang="en-US" sz="1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DEF4618-68A9-21E4-AC00-23449598F022}"/>
              </a:ext>
            </a:extLst>
          </p:cNvPr>
          <p:cNvSpPr txBox="1"/>
          <p:nvPr/>
        </p:nvSpPr>
        <p:spPr>
          <a:xfrm>
            <a:off x="5819711" y="4921892"/>
            <a:ext cx="1500683" cy="307777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Diffusion Prior</a:t>
            </a:r>
            <a:endParaRPr lang="ko-KR" altLang="en-US" sz="1400" dirty="0"/>
          </a:p>
        </p:txBody>
      </p:sp>
      <p:sp>
        <p:nvSpPr>
          <p:cNvPr id="17" name="내용 개체 틀 2">
            <a:extLst>
              <a:ext uri="{FF2B5EF4-FFF2-40B4-BE49-F238E27FC236}">
                <a16:creationId xmlns:a16="http://schemas.microsoft.com/office/drawing/2014/main" id="{680539ED-725C-FAE7-30C9-A68877E3E983}"/>
              </a:ext>
            </a:extLst>
          </p:cNvPr>
          <p:cNvSpPr txBox="1">
            <a:spLocks/>
          </p:cNvSpPr>
          <p:nvPr/>
        </p:nvSpPr>
        <p:spPr>
          <a:xfrm>
            <a:off x="465584" y="735556"/>
            <a:ext cx="8821964" cy="111702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just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v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just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A high-level overview of </a:t>
            </a:r>
            <a:r>
              <a:rPr lang="en-US" altLang="ko-KR" dirty="0" err="1"/>
              <a:t>unCLIP</a:t>
            </a:r>
            <a:endParaRPr lang="en-US" altLang="ko-KR" dirty="0"/>
          </a:p>
          <a:p>
            <a:r>
              <a:rPr lang="en-US" altLang="ko-KR" dirty="0" err="1"/>
              <a:t>unCLIP</a:t>
            </a:r>
            <a:r>
              <a:rPr lang="en-US" altLang="ko-KR" dirty="0"/>
              <a:t> : </a:t>
            </a:r>
            <a:r>
              <a:rPr lang="en-US" altLang="ko-KR" b="0" dirty="0"/>
              <a:t>full text-conditional image generation stack</a:t>
            </a:r>
          </a:p>
          <a:p>
            <a:pPr marL="0" indent="0">
              <a:buNone/>
            </a:pPr>
            <a:r>
              <a:rPr lang="en-US" altLang="ko-KR" dirty="0"/>
              <a:t>   ⇒ DALL-E 2 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49E242B-3A9B-8796-17DF-451E762DE01D}"/>
                  </a:ext>
                </a:extLst>
              </p:cNvPr>
              <p:cNvSpPr txBox="1"/>
              <p:nvPr/>
            </p:nvSpPr>
            <p:spPr>
              <a:xfrm>
                <a:off x="7309216" y="3812553"/>
                <a:ext cx="1138885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sz="1200" dirty="0"/>
                  <a:t>Image embedding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endParaRPr lang="ko-KR" altLang="en-US" sz="1200" b="1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49E242B-3A9B-8796-17DF-451E762DE0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9216" y="3812553"/>
                <a:ext cx="1138885" cy="738664"/>
              </a:xfrm>
              <a:prstGeom prst="rect">
                <a:avLst/>
              </a:prstGeom>
              <a:blipFill>
                <a:blip r:embed="rId9"/>
                <a:stretch>
                  <a:fillRect b="-82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내용 개체 틀 2">
            <a:extLst>
              <a:ext uri="{FF2B5EF4-FFF2-40B4-BE49-F238E27FC236}">
                <a16:creationId xmlns:a16="http://schemas.microsoft.com/office/drawing/2014/main" id="{C524A531-E174-41AA-A205-CF0F938EDF38}"/>
              </a:ext>
            </a:extLst>
          </p:cNvPr>
          <p:cNvSpPr txBox="1">
            <a:spLocks/>
          </p:cNvSpPr>
          <p:nvPr/>
        </p:nvSpPr>
        <p:spPr>
          <a:xfrm>
            <a:off x="550244" y="5398627"/>
            <a:ext cx="4978523" cy="5140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just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v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just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900" dirty="0"/>
              <a:t>2. Text-to-Image Generating Model</a:t>
            </a:r>
            <a:endParaRPr lang="ko-KR" altLang="en-US" sz="1900" dirty="0"/>
          </a:p>
        </p:txBody>
      </p:sp>
      <p:sp>
        <p:nvSpPr>
          <p:cNvPr id="22" name="내용 개체 틀 2">
            <a:extLst>
              <a:ext uri="{FF2B5EF4-FFF2-40B4-BE49-F238E27FC236}">
                <a16:creationId xmlns:a16="http://schemas.microsoft.com/office/drawing/2014/main" id="{9A759C0D-0EC9-4835-25F4-194C73D75554}"/>
              </a:ext>
            </a:extLst>
          </p:cNvPr>
          <p:cNvSpPr txBox="1">
            <a:spLocks/>
          </p:cNvSpPr>
          <p:nvPr/>
        </p:nvSpPr>
        <p:spPr>
          <a:xfrm>
            <a:off x="608459" y="2694817"/>
            <a:ext cx="2951384" cy="331926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342900" indent="-342900" algn="just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v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just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/>
              <a:t>1. Pretraining CLIP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0CC7746-56BE-7F64-3D14-1CC9FADE2630}"/>
                  </a:ext>
                </a:extLst>
              </p:cNvPr>
              <p:cNvSpPr txBox="1"/>
              <p:nvPr/>
            </p:nvSpPr>
            <p:spPr>
              <a:xfrm>
                <a:off x="4707467" y="3812553"/>
                <a:ext cx="1138885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sz="1200" dirty="0"/>
                  <a:t>text</a:t>
                </a:r>
              </a:p>
              <a:p>
                <a:r>
                  <a:rPr lang="en-US" altLang="ko-KR" sz="1200" dirty="0"/>
                  <a:t>embedding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</m:oMath>
                  </m:oMathPara>
                </a14:m>
                <a:endParaRPr lang="ko-KR" altLang="en-US" sz="1200" b="1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0CC7746-56BE-7F64-3D14-1CC9FADE26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7467" y="3812553"/>
                <a:ext cx="1138885" cy="73866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내용 개체 틀 2">
            <a:extLst>
              <a:ext uri="{FF2B5EF4-FFF2-40B4-BE49-F238E27FC236}">
                <a16:creationId xmlns:a16="http://schemas.microsoft.com/office/drawing/2014/main" id="{0DF3C57F-EA39-91D7-EAA9-4EBA34E6E3F8}"/>
              </a:ext>
            </a:extLst>
          </p:cNvPr>
          <p:cNvSpPr txBox="1">
            <a:spLocks/>
          </p:cNvSpPr>
          <p:nvPr/>
        </p:nvSpPr>
        <p:spPr>
          <a:xfrm>
            <a:off x="9033246" y="5783210"/>
            <a:ext cx="2608510" cy="5140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just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v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just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900" dirty="0"/>
              <a:t>3. Super Resolution</a:t>
            </a:r>
          </a:p>
          <a:p>
            <a:pPr marL="0" indent="0">
              <a:buNone/>
            </a:pPr>
            <a:r>
              <a:rPr lang="en-US" altLang="ko-KR" sz="1600" dirty="0"/>
              <a:t>(</a:t>
            </a:r>
            <a:r>
              <a:rPr lang="en-US" altLang="ko-KR" sz="1600" dirty="0" err="1"/>
              <a:t>Upsampling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DC507D9-DE8A-3B8A-6A72-1A32A5D1D069}"/>
              </a:ext>
            </a:extLst>
          </p:cNvPr>
          <p:cNvSpPr txBox="1"/>
          <p:nvPr/>
        </p:nvSpPr>
        <p:spPr>
          <a:xfrm>
            <a:off x="8690372" y="6392210"/>
            <a:ext cx="29513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altLang="ko-KR" dirty="0"/>
              <a:t>(64</a:t>
            </a:r>
            <a:r>
              <a:rPr lang="ko-KR" altLang="en-US" dirty="0"/>
              <a:t>→</a:t>
            </a:r>
            <a:r>
              <a:rPr lang="en-US" altLang="ko-KR" dirty="0"/>
              <a:t>256, 256</a:t>
            </a:r>
            <a:r>
              <a:rPr lang="ko-KR" altLang="en-US" dirty="0"/>
              <a:t>→</a:t>
            </a:r>
            <a:r>
              <a:rPr lang="en-US" altLang="ko-KR" dirty="0"/>
              <a:t>1024)</a:t>
            </a:r>
          </a:p>
        </p:txBody>
      </p:sp>
    </p:spTree>
    <p:extLst>
      <p:ext uri="{BB962C8B-B14F-4D97-AF65-F5344CB8AC3E}">
        <p14:creationId xmlns:p14="http://schemas.microsoft.com/office/powerpoint/2010/main" val="19504320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66C0190C-B5B8-44AD-E438-E94DD3CA78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Generated Image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A20E8CD-67F3-D80A-0080-928D85C734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2518" y="490692"/>
            <a:ext cx="8306963" cy="6367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5603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D08D69-9F02-EB10-7B5A-77E46D633E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텍스트 개체 틀 1">
                <a:extLst>
                  <a:ext uri="{FF2B5EF4-FFF2-40B4-BE49-F238E27FC236}">
                    <a16:creationId xmlns:a16="http://schemas.microsoft.com/office/drawing/2014/main" id="{F0BB8F6E-C214-7202-BB56-193829A1A308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altLang="ko-KR" dirty="0"/>
                  <a:t>Prior </a:t>
                </a:r>
                <a14:m>
                  <m:oMath xmlns:m="http://schemas.openxmlformats.org/officeDocument/2006/math"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ko-KR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dirty="0"/>
                  <a:t> 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2" name="텍스트 개체 틀 1">
                <a:extLst>
                  <a:ext uri="{FF2B5EF4-FFF2-40B4-BE49-F238E27FC236}">
                    <a16:creationId xmlns:a16="http://schemas.microsoft.com/office/drawing/2014/main" id="{F0BB8F6E-C214-7202-BB56-193829A1A30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3"/>
                <a:stretch>
                  <a:fillRect t="-8889" b="-288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4271B1D-AE5F-DFFC-42F3-B1AC7BD28702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65584" y="764704"/>
            <a:ext cx="6701026" cy="2971326"/>
          </a:xfrm>
        </p:spPr>
        <p:txBody>
          <a:bodyPr>
            <a:normAutofit/>
          </a:bodyPr>
          <a:lstStyle/>
          <a:p>
            <a:r>
              <a:rPr lang="en-US" altLang="ko-KR" dirty="0"/>
              <a:t>AR(Autoregressive) Prior</a:t>
            </a:r>
          </a:p>
          <a:p>
            <a:pPr lvl="1"/>
            <a:r>
              <a:rPr lang="en-US" altLang="ko-KR" sz="1800" dirty="0"/>
              <a:t>Convert CLIP embeddings into discrete sequences and predict them autoregressively in steps.</a:t>
            </a:r>
          </a:p>
          <a:p>
            <a:pPr lvl="1"/>
            <a:r>
              <a:rPr lang="en-US" altLang="ko-KR" sz="1800" dirty="0"/>
              <a:t>Using PCA, 1024 -&gt; 319dims</a:t>
            </a:r>
          </a:p>
          <a:p>
            <a:pPr lvl="1"/>
            <a:r>
              <a:rPr lang="en-US" altLang="ko-KR" sz="1800" dirty="0"/>
              <a:t>319 dimensions -&gt; 1024 discrete buckets (quantized values)</a:t>
            </a:r>
          </a:p>
          <a:p>
            <a:pPr lvl="1"/>
            <a:r>
              <a:rPr lang="en-US" altLang="ko-KR" sz="1800" dirty="0"/>
              <a:t>Use a Transformer model with a causal attention mask to predict the resulting sequence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B42B942-9D57-E6D8-5FC1-BFABC5AC72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7876" y="548680"/>
            <a:ext cx="4959532" cy="21248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E4CCF725-F8A4-AF5A-D814-228AD1E34E1D}"/>
              </a:ext>
            </a:extLst>
          </p:cNvPr>
          <p:cNvSpPr/>
          <p:nvPr/>
        </p:nvSpPr>
        <p:spPr>
          <a:xfrm>
            <a:off x="7166610" y="548680"/>
            <a:ext cx="4739410" cy="982940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2593694-4B8D-A507-AD1B-7E09CE68411D}"/>
              </a:ext>
            </a:extLst>
          </p:cNvPr>
          <p:cNvSpPr/>
          <p:nvPr/>
        </p:nvSpPr>
        <p:spPr>
          <a:xfrm>
            <a:off x="7166610" y="1532090"/>
            <a:ext cx="1714500" cy="982940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BA9E7E5-7C9F-5764-CF85-87478E48AC1B}"/>
              </a:ext>
            </a:extLst>
          </p:cNvPr>
          <p:cNvSpPr/>
          <p:nvPr/>
        </p:nvSpPr>
        <p:spPr>
          <a:xfrm>
            <a:off x="10504170" y="1532090"/>
            <a:ext cx="1500584" cy="1141390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170" name="Picture 2" descr="그림3. Prior Loss Function">
            <a:extLst>
              <a:ext uri="{FF2B5EF4-FFF2-40B4-BE49-F238E27FC236}">
                <a16:creationId xmlns:a16="http://schemas.microsoft.com/office/drawing/2014/main" id="{0D28ED38-6092-6A16-A266-AD5351A45A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969" y="4889408"/>
            <a:ext cx="5734050" cy="628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6A170443-C0CB-0B39-B945-C723D3A2E76C}"/>
              </a:ext>
            </a:extLst>
          </p:cNvPr>
          <p:cNvSpPr txBox="1">
            <a:spLocks/>
          </p:cNvSpPr>
          <p:nvPr/>
        </p:nvSpPr>
        <p:spPr>
          <a:xfrm>
            <a:off x="407369" y="3819753"/>
            <a:ext cx="6973157" cy="11303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just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v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just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Diffusion Prior</a:t>
            </a:r>
          </a:p>
          <a:p>
            <a:pPr lvl="1"/>
            <a:r>
              <a:rPr lang="en-US" altLang="ko-KR" sz="1800" dirty="0"/>
              <a:t>Handle </a:t>
            </a:r>
            <a:r>
              <a:rPr lang="en-US" altLang="ko-KR" sz="1800" dirty="0" err="1"/>
              <a:t>z_i</a:t>
            </a:r>
            <a:r>
              <a:rPr lang="en-US" altLang="ko-KR" sz="1800" dirty="0"/>
              <a:t> as continuous vectors and gradually remove noise to predict image embeddings.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D91B51B8-C3AB-BFD1-E596-5A7CE185FD2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6888" t="70398" r="30540"/>
          <a:stretch/>
        </p:blipFill>
        <p:spPr>
          <a:xfrm>
            <a:off x="7850058" y="5539942"/>
            <a:ext cx="2089388" cy="813528"/>
          </a:xfrm>
          <a:prstGeom prst="rect">
            <a:avLst/>
          </a:prstGeom>
        </p:spPr>
      </p:pic>
      <p:sp>
        <p:nvSpPr>
          <p:cNvPr id="15" name="설명선: 선 14">
            <a:extLst>
              <a:ext uri="{FF2B5EF4-FFF2-40B4-BE49-F238E27FC236}">
                <a16:creationId xmlns:a16="http://schemas.microsoft.com/office/drawing/2014/main" id="{6E43FBD4-A278-F3A5-02F7-0C878FE14A8C}"/>
              </a:ext>
            </a:extLst>
          </p:cNvPr>
          <p:cNvSpPr/>
          <p:nvPr/>
        </p:nvSpPr>
        <p:spPr>
          <a:xfrm>
            <a:off x="9605791" y="5033785"/>
            <a:ext cx="1678585" cy="437904"/>
          </a:xfrm>
          <a:prstGeom prst="borderCallout1">
            <a:avLst>
              <a:gd name="adj1" fmla="val 18750"/>
              <a:gd name="adj2" fmla="val -8333"/>
              <a:gd name="adj3" fmla="val 119146"/>
              <a:gd name="adj4" fmla="val -4005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(condition)</a:t>
            </a:r>
          </a:p>
          <a:p>
            <a:pPr algn="ctr"/>
            <a:r>
              <a:rPr lang="en-US" altLang="ko-KR" sz="1400" dirty="0"/>
              <a:t>caption y</a:t>
            </a:r>
            <a:endParaRPr lang="ko-KR" alt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2F6FBEE-EC27-CA88-D0C9-F2F881108146}"/>
                  </a:ext>
                </a:extLst>
              </p:cNvPr>
              <p:cNvSpPr txBox="1"/>
              <p:nvPr/>
            </p:nvSpPr>
            <p:spPr>
              <a:xfrm>
                <a:off x="7655720" y="5033785"/>
                <a:ext cx="1138885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sz="1200" dirty="0"/>
                  <a:t>text</a:t>
                </a:r>
              </a:p>
              <a:p>
                <a:r>
                  <a:rPr lang="en-US" altLang="ko-KR" sz="1200" dirty="0"/>
                  <a:t>embedding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</m:oMath>
                  </m:oMathPara>
                </a14:m>
                <a:endParaRPr lang="ko-KR" altLang="en-US" sz="1200" b="1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2F6FBEE-EC27-CA88-D0C9-F2F8811081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5720" y="5033785"/>
                <a:ext cx="1138885" cy="738664"/>
              </a:xfrm>
              <a:prstGeom prst="rect">
                <a:avLst/>
              </a:prstGeom>
              <a:blipFill>
                <a:blip r:embed="rId6"/>
                <a:stretch>
                  <a:fillRect l="-535" t="-8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그림 18">
            <a:extLst>
              <a:ext uri="{FF2B5EF4-FFF2-40B4-BE49-F238E27FC236}">
                <a16:creationId xmlns:a16="http://schemas.microsoft.com/office/drawing/2014/main" id="{51CEDAD7-1848-A8ED-3E6F-ACA92716F2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8610" y="5741008"/>
            <a:ext cx="936906" cy="27760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6C1203F6-BC9A-7BFE-E38A-18108255A816}"/>
              </a:ext>
            </a:extLst>
          </p:cNvPr>
          <p:cNvSpPr txBox="1"/>
          <p:nvPr/>
        </p:nvSpPr>
        <p:spPr>
          <a:xfrm>
            <a:off x="2252554" y="5695444"/>
            <a:ext cx="477325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Generate two </a:t>
            </a:r>
            <a:r>
              <a:rPr lang="en-US" altLang="ko-KR" dirty="0" err="1"/>
              <a:t>z_i</a:t>
            </a:r>
            <a:r>
              <a:rPr lang="en-US" altLang="ko-KR" dirty="0"/>
              <a:t> samples and select the one with the highest similarity to </a:t>
            </a:r>
            <a:r>
              <a:rPr lang="en-US" altLang="ko-KR" dirty="0" err="1"/>
              <a:t>z_t</a:t>
            </a:r>
            <a:endParaRPr lang="en-US" altLang="ko-KR" dirty="0"/>
          </a:p>
        </p:txBody>
      </p:sp>
      <p:pic>
        <p:nvPicPr>
          <p:cNvPr id="7174" name="Picture 6" descr="ML]PCA(Principal Component Analysis)">
            <a:extLst>
              <a:ext uri="{FF2B5EF4-FFF2-40B4-BE49-F238E27FC236}">
                <a16:creationId xmlns:a16="http://schemas.microsoft.com/office/drawing/2014/main" id="{00EBC2D8-566E-8768-6FDA-5B43AE6632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6452" y="2669172"/>
            <a:ext cx="3252376" cy="129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27047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8571962E-A958-B729-A48A-577C28E285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Importance of Prior</a:t>
            </a:r>
            <a:endParaRPr lang="ko-KR" altLang="en-US" dirty="0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77DC7F26-0B04-6D56-E090-B07F1C7B56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2935" y="674612"/>
            <a:ext cx="7866130" cy="5874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3010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BB4BE8-B50C-46D0-7431-6685211734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텍스트 개체 틀 1">
                <a:extLst>
                  <a:ext uri="{FF2B5EF4-FFF2-40B4-BE49-F238E27FC236}">
                    <a16:creationId xmlns:a16="http://schemas.microsoft.com/office/drawing/2014/main" id="{B8105953-E355-DA81-0A06-1B2591C67B60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altLang="ko-KR" dirty="0"/>
                  <a:t>Decoder </a:t>
                </a:r>
                <a14:m>
                  <m:oMath xmlns:m="http://schemas.openxmlformats.org/officeDocument/2006/math"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endChr m:val="|"/>
                        <m:ctrlPr>
                          <a:rPr lang="en-US" altLang="ko-KR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sSub>
                      <m:sSubPr>
                        <m:ctrlPr>
                          <a:rPr lang="en-US" altLang="ko-KR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" name="텍스트 개체 틀 1">
                <a:extLst>
                  <a:ext uri="{FF2B5EF4-FFF2-40B4-BE49-F238E27FC236}">
                    <a16:creationId xmlns:a16="http://schemas.microsoft.com/office/drawing/2014/main" id="{B8105953-E355-DA81-0A06-1B2591C67B6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3"/>
                <a:stretch>
                  <a:fillRect t="-8889" b="-288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828B3AC-2E5A-13F8-5CF3-AAA2B7BAA45C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Decoder</a:t>
            </a:r>
          </a:p>
          <a:p>
            <a:pPr lvl="1"/>
            <a:r>
              <a:rPr lang="en-US" altLang="ko-KR" dirty="0"/>
              <a:t>Architecture : </a:t>
            </a:r>
            <a:r>
              <a:rPr lang="en-US" altLang="ko-KR" b="1" dirty="0"/>
              <a:t>Improved DDPM</a:t>
            </a:r>
          </a:p>
          <a:p>
            <a:pPr lvl="1"/>
            <a:r>
              <a:rPr lang="en-US" altLang="ko-KR" dirty="0"/>
              <a:t>Guidance : </a:t>
            </a:r>
            <a:r>
              <a:rPr lang="en-US" altLang="ko-KR" b="0" dirty="0"/>
              <a:t>Classifier-free guidance</a:t>
            </a:r>
          </a:p>
          <a:p>
            <a:r>
              <a:rPr lang="en-US" altLang="ko-KR" dirty="0" err="1"/>
              <a:t>Upsampling</a:t>
            </a:r>
            <a:endParaRPr lang="en-US" altLang="ko-KR" dirty="0"/>
          </a:p>
          <a:p>
            <a:pPr lvl="2"/>
            <a:r>
              <a:rPr lang="en-US" altLang="ko-KR" dirty="0"/>
              <a:t>2 </a:t>
            </a:r>
            <a:r>
              <a:rPr lang="en-US" altLang="ko-KR" dirty="0" err="1"/>
              <a:t>upsampler</a:t>
            </a:r>
            <a:r>
              <a:rPr lang="en-US" altLang="ko-KR" dirty="0"/>
              <a:t> models (64</a:t>
            </a:r>
            <a:r>
              <a:rPr lang="ko-KR" altLang="en-US" dirty="0"/>
              <a:t>→</a:t>
            </a:r>
            <a:r>
              <a:rPr lang="en-US" altLang="ko-KR" dirty="0"/>
              <a:t>256, 256</a:t>
            </a:r>
            <a:r>
              <a:rPr lang="ko-KR" altLang="en-US" dirty="0"/>
              <a:t>→</a:t>
            </a:r>
            <a:r>
              <a:rPr lang="en-US" altLang="ko-KR" dirty="0"/>
              <a:t>1024)</a:t>
            </a:r>
          </a:p>
          <a:p>
            <a:pPr lvl="2"/>
            <a:r>
              <a:rPr lang="en-US" altLang="ko-KR" dirty="0"/>
              <a:t>corrupt </a:t>
            </a:r>
          </a:p>
          <a:p>
            <a:pPr lvl="3"/>
            <a:r>
              <a:rPr lang="en-US" altLang="ko-KR" dirty="0"/>
              <a:t>gaussian blur </a:t>
            </a:r>
            <a:r>
              <a:rPr lang="ko-KR" altLang="en-US" dirty="0"/>
              <a:t>→</a:t>
            </a:r>
            <a:r>
              <a:rPr lang="en-US" altLang="ko-KR" dirty="0"/>
              <a:t> BSR degradation</a:t>
            </a:r>
          </a:p>
          <a:p>
            <a:pPr lvl="1"/>
            <a:r>
              <a:rPr lang="en-US" altLang="ko-KR" sz="2000" dirty="0"/>
              <a:t>numerical stability, ¼ random crop</a:t>
            </a:r>
          </a:p>
          <a:p>
            <a:pPr lvl="1"/>
            <a:r>
              <a:rPr lang="en-US" altLang="ko-KR" sz="2000" dirty="0"/>
              <a:t>No guidance, </a:t>
            </a:r>
          </a:p>
          <a:p>
            <a:pPr marL="457200" lvl="1" indent="0">
              <a:buNone/>
            </a:pPr>
            <a:r>
              <a:rPr lang="en-US" altLang="ko-KR" sz="2000" dirty="0"/>
              <a:t>  Using</a:t>
            </a:r>
            <a:r>
              <a:rPr lang="ko-KR" altLang="en-US" sz="2000" dirty="0"/>
              <a:t> </a:t>
            </a:r>
            <a:r>
              <a:rPr lang="en-US" altLang="ko-KR" sz="2000" dirty="0"/>
              <a:t>unconditional </a:t>
            </a:r>
            <a:r>
              <a:rPr lang="en-US" altLang="ko-KR" sz="2000" dirty="0" err="1"/>
              <a:t>ADMNet</a:t>
            </a:r>
            <a:endParaRPr lang="en-US" altLang="ko-KR" sz="2000" dirty="0"/>
          </a:p>
          <a:p>
            <a:pPr marL="457200" lvl="1" indent="0">
              <a:buNone/>
            </a:pPr>
            <a:r>
              <a:rPr lang="en-US" altLang="ko-KR" sz="2000" b="0" dirty="0"/>
              <a:t>  (cf. GLIDE paper review)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3B60A95-F0A7-3159-495C-C4726435BD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7876" y="548680"/>
            <a:ext cx="4959532" cy="21248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4BE47F6-66C7-254F-3E8F-C7CB578DAF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51388" y="2889504"/>
            <a:ext cx="4192234" cy="2356651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7BB5F048-3542-2B62-D75A-CFC7941CCBF3}"/>
              </a:ext>
            </a:extLst>
          </p:cNvPr>
          <p:cNvSpPr/>
          <p:nvPr/>
        </p:nvSpPr>
        <p:spPr>
          <a:xfrm>
            <a:off x="7166610" y="548680"/>
            <a:ext cx="4739410" cy="982940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D873069-2166-FD73-D603-F6011EA2EC52}"/>
              </a:ext>
            </a:extLst>
          </p:cNvPr>
          <p:cNvSpPr/>
          <p:nvPr/>
        </p:nvSpPr>
        <p:spPr>
          <a:xfrm>
            <a:off x="7166610" y="1531620"/>
            <a:ext cx="3086100" cy="1141860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946AC0B5-F9DF-E14B-F189-F8F93B2382C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5717" t="48896" r="20461"/>
          <a:stretch/>
        </p:blipFill>
        <p:spPr>
          <a:xfrm>
            <a:off x="697400" y="5030131"/>
            <a:ext cx="1008247" cy="159711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A60432BA-8E31-B088-31F8-7B98A679343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79349" t="48896" r="2005" b="6880"/>
          <a:stretch/>
        </p:blipFill>
        <p:spPr>
          <a:xfrm>
            <a:off x="2139745" y="5475544"/>
            <a:ext cx="537211" cy="54587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30171797-6058-A265-6C41-343B8A58856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79349" t="48896" r="2005" b="6880"/>
          <a:stretch/>
        </p:blipFill>
        <p:spPr>
          <a:xfrm>
            <a:off x="4202369" y="5314115"/>
            <a:ext cx="834251" cy="8477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DE0542BC-8D87-7768-9070-FA90E8D986E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79349" t="48896" r="2005" b="6880"/>
          <a:stretch/>
        </p:blipFill>
        <p:spPr>
          <a:xfrm>
            <a:off x="6416406" y="5030131"/>
            <a:ext cx="1360171" cy="138209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3259347-D991-D7A4-27F2-03A17C41141E}"/>
              </a:ext>
            </a:extLst>
          </p:cNvPr>
          <p:cNvSpPr txBox="1"/>
          <p:nvPr/>
        </p:nvSpPr>
        <p:spPr>
          <a:xfrm>
            <a:off x="1996361" y="6280342"/>
            <a:ext cx="8342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64x64</a:t>
            </a:r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53CC814-4919-ADC8-4529-9C3ADB90ECDC}"/>
              </a:ext>
            </a:extLst>
          </p:cNvPr>
          <p:cNvSpPr txBox="1"/>
          <p:nvPr/>
        </p:nvSpPr>
        <p:spPr>
          <a:xfrm>
            <a:off x="4145670" y="6269827"/>
            <a:ext cx="10848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256x256</a:t>
            </a:r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60360A8-B67C-3063-D44A-59DE9D6B44C3}"/>
              </a:ext>
            </a:extLst>
          </p:cNvPr>
          <p:cNvSpPr txBox="1"/>
          <p:nvPr/>
        </p:nvSpPr>
        <p:spPr>
          <a:xfrm>
            <a:off x="6444260" y="6269827"/>
            <a:ext cx="13601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1024x1024</a:t>
            </a:r>
            <a:endParaRPr lang="ko-KR" altLang="en-US" dirty="0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B8F50825-1086-07BA-D54D-C3F3EA04FE6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7634" t="32230" r="48470" b="13627"/>
          <a:stretch/>
        </p:blipFill>
        <p:spPr>
          <a:xfrm>
            <a:off x="3047621" y="5433598"/>
            <a:ext cx="1033360" cy="716503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98357718-8560-2184-F0BC-5288CEDCDC7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7634" t="32230" r="48470" b="13627"/>
          <a:stretch/>
        </p:blipFill>
        <p:spPr>
          <a:xfrm>
            <a:off x="5208235" y="5433598"/>
            <a:ext cx="1033360" cy="716503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3F8FC6DC-D3E2-6C98-F9BD-1319EE0458A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79349" t="48896" r="2005" b="6880"/>
          <a:stretch/>
        </p:blipFill>
        <p:spPr>
          <a:xfrm>
            <a:off x="6096000" y="3427956"/>
            <a:ext cx="834251" cy="847700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1721AFE0-F7A4-BA2B-DB2F-D55FDB299121}"/>
              </a:ext>
            </a:extLst>
          </p:cNvPr>
          <p:cNvSpPr/>
          <p:nvPr/>
        </p:nvSpPr>
        <p:spPr>
          <a:xfrm>
            <a:off x="6126842" y="3475166"/>
            <a:ext cx="803409" cy="382630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FCE161F8-78D6-08A0-A9A2-2E1A2F97CB99}"/>
              </a:ext>
            </a:extLst>
          </p:cNvPr>
          <p:cNvSpPr/>
          <p:nvPr/>
        </p:nvSpPr>
        <p:spPr>
          <a:xfrm>
            <a:off x="6126842" y="3864450"/>
            <a:ext cx="416013" cy="382630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0315997"/>
      </p:ext>
    </p:extLst>
  </p:cSld>
  <p:clrMapOvr>
    <a:masterClrMapping/>
  </p:clrMapOvr>
</p:sld>
</file>

<file path=ppt/theme/theme1.xml><?xml version="1.0" encoding="utf-8"?>
<a:theme xmlns:a="http://schemas.openxmlformats.org/drawingml/2006/main" name="PPT-Doomin Styl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BA39CEFE90467340A2588E80894AB444" ma:contentTypeVersion="4" ma:contentTypeDescription="새 문서를 만듭니다." ma:contentTypeScope="" ma:versionID="e49ebe63c0896c2e36ef0086ede6a682">
  <xsd:schema xmlns:xsd="http://www.w3.org/2001/XMLSchema" xmlns:xs="http://www.w3.org/2001/XMLSchema" xmlns:p="http://schemas.microsoft.com/office/2006/metadata/properties" xmlns:ns3="22581f4f-6acc-462e-a804-5f53744ac231" targetNamespace="http://schemas.microsoft.com/office/2006/metadata/properties" ma:root="true" ma:fieldsID="92928bc7e504fa55e9aab72ad0a9b45b" ns3:_="">
    <xsd:import namespace="22581f4f-6acc-462e-a804-5f53744ac231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2581f4f-6acc-462e-a804-5f53744ac23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1E2017F-0B6A-4A33-80A3-869CB6EB1969}">
  <ds:schemaRefs>
    <ds:schemaRef ds:uri="http://schemas.openxmlformats.org/package/2006/metadata/core-properties"/>
    <ds:schemaRef ds:uri="http://purl.org/dc/dcmitype/"/>
    <ds:schemaRef ds:uri="http://schemas.microsoft.com/office/2006/documentManagement/types"/>
    <ds:schemaRef ds:uri="http://schemas.microsoft.com/office/2006/metadata/properties"/>
    <ds:schemaRef ds:uri="http://purl.org/dc/elements/1.1/"/>
    <ds:schemaRef ds:uri="http://www.w3.org/XML/1998/namespace"/>
    <ds:schemaRef ds:uri="http://purl.org/dc/terms/"/>
    <ds:schemaRef ds:uri="http://schemas.microsoft.com/office/infopath/2007/PartnerControls"/>
    <ds:schemaRef ds:uri="22581f4f-6acc-462e-a804-5f53744ac231"/>
  </ds:schemaRefs>
</ds:datastoreItem>
</file>

<file path=customXml/itemProps2.xml><?xml version="1.0" encoding="utf-8"?>
<ds:datastoreItem xmlns:ds="http://schemas.openxmlformats.org/officeDocument/2006/customXml" ds:itemID="{C46647A5-14B4-4163-9D17-63950DD0FA4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24C1D3D-50EF-4133-86ED-C0D3951A3DC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2581f4f-6acc-462e-a804-5f53744ac23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PPT-Doomin Style</Template>
  <TotalTime>22517</TotalTime>
  <Words>850</Words>
  <Application>Microsoft Office PowerPoint</Application>
  <PresentationFormat>와이드스크린</PresentationFormat>
  <Paragraphs>151</Paragraphs>
  <Slides>16</Slides>
  <Notes>15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7" baseType="lpstr">
      <vt:lpstr>-apple-system</vt:lpstr>
      <vt:lpstr>마루 부리OTF 가는</vt:lpstr>
      <vt:lpstr>맑은 고딕</vt:lpstr>
      <vt:lpstr>Arial</vt:lpstr>
      <vt:lpstr>Arial Black</vt:lpstr>
      <vt:lpstr>Cambria Math</vt:lpstr>
      <vt:lpstr>Georgia</vt:lpstr>
      <vt:lpstr>Lato Light</vt:lpstr>
      <vt:lpstr>Times New Roman</vt:lpstr>
      <vt:lpstr>Wingdings</vt:lpstr>
      <vt:lpstr>PPT-Doomin Style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Registered User</dc:creator>
  <cp:lastModifiedBy>최세인</cp:lastModifiedBy>
  <cp:revision>529</cp:revision>
  <cp:lastPrinted>2015-03-27T06:32:35Z</cp:lastPrinted>
  <dcterms:created xsi:type="dcterms:W3CDTF">2013-03-09T07:47:17Z</dcterms:created>
  <dcterms:modified xsi:type="dcterms:W3CDTF">2025-03-06T06:15:30Z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0x010100BA39CEFE90467340A2588E80894AB444</vt:lpwstr>
  </property>
</Properties>
</file>